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9"/>
  </p:notesMasterIdLst>
  <p:sldIdLst>
    <p:sldId id="282" r:id="rId3"/>
    <p:sldId id="289" r:id="rId4"/>
    <p:sldId id="283" r:id="rId5"/>
    <p:sldId id="284" r:id="rId6"/>
    <p:sldId id="285" r:id="rId7"/>
    <p:sldId id="291" r:id="rId8"/>
    <p:sldId id="261" r:id="rId9"/>
    <p:sldId id="290" r:id="rId10"/>
    <p:sldId id="293" r:id="rId11"/>
    <p:sldId id="292" r:id="rId12"/>
    <p:sldId id="269" r:id="rId13"/>
    <p:sldId id="287" r:id="rId14"/>
    <p:sldId id="286" r:id="rId15"/>
    <p:sldId id="288" r:id="rId16"/>
    <p:sldId id="267" r:id="rId17"/>
    <p:sldId id="271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2C11E"/>
    <a:srgbClr val="FF933B"/>
    <a:srgbClr val="46B1E1"/>
    <a:srgbClr val="7EBEAD"/>
    <a:srgbClr val="929AA9"/>
    <a:srgbClr val="586D3D"/>
    <a:srgbClr val="B13607"/>
    <a:srgbClr val="4E0246"/>
    <a:srgbClr val="8C6F8D"/>
    <a:srgbClr val="A585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45" autoAdjust="0"/>
    <p:restoredTop sz="94694"/>
  </p:normalViewPr>
  <p:slideViewPr>
    <p:cSldViewPr snapToGrid="0">
      <p:cViewPr varScale="1">
        <p:scale>
          <a:sx n="120" d="100"/>
          <a:sy n="120" d="100"/>
        </p:scale>
        <p:origin x="18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CD932A-8F3F-445A-BB98-0784D76FA3A3}" type="datetimeFigureOut">
              <a:rPr lang="en-US" smtClean="0"/>
              <a:t>5/15/25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7D5BF9-4E76-4491-910C-041170EC2C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1540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5998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2ae8308912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2ae8308912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need to add a start point. Have something that asks the question; what organisms have TORC2 Components and TORC1 Components?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6C5EB-FF5D-2517-5225-4F64C9133F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6D8152-F29C-D4EF-E042-317F5284D9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4E54A6-F17C-9B25-3BE0-3FB82EFB3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F3A367-0C27-D996-A1C9-DAF945F65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6BF33-B096-1E66-DEF3-D07757A34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050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7CE68-F45E-8B71-AC09-47992D852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F8F3A8-4F5F-9811-E5C2-BBED43A1B8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4D2A4-CCF3-9BD2-07A6-B2134BAAD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C87BD-287E-3198-C1CF-D052490D1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C87DB-CCD3-BCF5-4CC1-D99320317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605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F2F111-5C0C-BD05-1D7A-638A7D1D38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46D753-08CF-BCEE-EF45-C0A6D29DD6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14B557-CA64-345D-B07B-D5B5C8023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BFEFFF-1D99-6A28-7F7F-34661665C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78D1E-2346-3A91-F9D4-2A327A0FE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384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817793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209059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753365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293092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525581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664924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971612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0922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C73A6-B561-0E89-9244-0C2964856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2A1F8-8399-C8AB-BF19-CC76F14917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040B4B-1DF2-991B-6E3B-7A397E05C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3854C-DAAE-05EB-339D-1CA2FC837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2C215F-7F31-5F1D-A50C-B5664CA3D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98775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203604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97243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76036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FB527-E6EB-8EDD-E40C-B67CBA807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E61974-1172-2358-8585-78AF8BA850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2E360-7D66-ACED-160E-FB0DD63EA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1FDC1D-2FF6-B788-4B37-1DC261F5E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C64E0-9DC2-606A-DD73-BE1A797C3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02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EE49D-98E8-3E27-55AE-7AFE3EDBF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A2553-4C69-9D75-3F95-6DF7CAAE9C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8F5564-448A-1CCC-71FE-31704552B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A0751E-82C1-D93B-4821-DB46CA361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5DE839-B14B-8865-C106-AEA327D32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EE006-5446-EC0A-A920-4AB3E6876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65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AB11E-07CE-2634-9C92-FA8619A75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F0DD78-AAF5-4E08-376F-7663B95F2A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5495C8-2160-4951-78FA-7FEECAC175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E0B7CB-E5E5-0264-8381-2B020A3D81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A7CD19-BB46-4ABB-462B-71D9DAEA61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184DD7-B83D-3D82-4F12-E7BDCFEFF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5/15/25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85EA87-E90C-7142-20B4-14BBDC508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452C98-9515-4152-B2DE-32E319691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931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14DD5-249E-FE36-4AF2-E38784EFB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D7143F-EE77-A9CF-9ECF-02FEB8B17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5/15/25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77EE6C-07FD-FDAE-55E1-592DFE7C5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3F9DD3-D0B0-10FC-BB6D-37BF8F222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570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95B9F2-6357-AD97-F75F-0D32DC4C7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5/15/25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2DBFA3-318C-8D3C-01C7-07857F6F7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7643B6-E16A-405C-996D-7877C0AD9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963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09D06-2BA0-C8DD-7511-545549C24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8A7F2-0502-7233-6E40-57A78003D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38F17F-90FE-DC07-6F72-9FB7DE65A8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60FDD4-7880-B24B-C022-91BA7350C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776026-B308-BA0B-6B40-BBD42163D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2F25F-68B5-204D-E610-6FD6BC667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137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67B27-D3F9-803B-F4D1-E5E9F4BF9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CE3FE6-4F97-E67A-DE29-07BE857D9D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9E4E6D-6EEA-951B-15DD-58741D9DDB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55D4D3-D494-70ED-724A-5DC3A9E71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D58058-87E1-2E41-B864-4C26A5D74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D6A2B3-5ECC-4CB2-3BCD-D91F79E1D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445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B19CB5-355E-2095-3B0A-9B729896E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812654-6BE9-A291-491B-2168B856DE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1E7EBC-0AAD-851D-4A46-38A698AB2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A3E70D-7777-4D36-8DA1-3B2457C715AC}" type="datetimeFigureOut">
              <a:rPr lang="en-US" smtClean="0"/>
              <a:t>5/15/25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3C01E-7118-BF15-968A-E902EBA25F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D5D18D-544B-BEEA-230A-DD3C751AC4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573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333">
                <a:solidFill>
                  <a:schemeClr val="dk2"/>
                </a:solidFill>
              </a:defRPr>
            </a:lvl1pPr>
            <a:lvl2pPr lvl="1" algn="r">
              <a:buNone/>
              <a:defRPr sz="1333">
                <a:solidFill>
                  <a:schemeClr val="dk2"/>
                </a:solidFill>
              </a:defRPr>
            </a:lvl2pPr>
            <a:lvl3pPr lvl="2" algn="r">
              <a:buNone/>
              <a:defRPr sz="1333">
                <a:solidFill>
                  <a:schemeClr val="dk2"/>
                </a:solidFill>
              </a:defRPr>
            </a:lvl3pPr>
            <a:lvl4pPr lvl="3" algn="r">
              <a:buNone/>
              <a:defRPr sz="1333">
                <a:solidFill>
                  <a:schemeClr val="dk2"/>
                </a:solidFill>
              </a:defRPr>
            </a:lvl4pPr>
            <a:lvl5pPr lvl="4" algn="r">
              <a:buNone/>
              <a:defRPr sz="1333">
                <a:solidFill>
                  <a:schemeClr val="dk2"/>
                </a:solidFill>
              </a:defRPr>
            </a:lvl5pPr>
            <a:lvl6pPr lvl="5" algn="r">
              <a:buNone/>
              <a:defRPr sz="1333">
                <a:solidFill>
                  <a:schemeClr val="dk2"/>
                </a:solidFill>
              </a:defRPr>
            </a:lvl6pPr>
            <a:lvl7pPr lvl="6" algn="r">
              <a:buNone/>
              <a:defRPr sz="1333">
                <a:solidFill>
                  <a:schemeClr val="dk2"/>
                </a:solidFill>
              </a:defRPr>
            </a:lvl7pPr>
            <a:lvl8pPr lvl="7" algn="r">
              <a:buNone/>
              <a:defRPr sz="1333">
                <a:solidFill>
                  <a:schemeClr val="dk2"/>
                </a:solidFill>
              </a:defRPr>
            </a:lvl8pPr>
            <a:lvl9pPr lvl="8" algn="r">
              <a:buNone/>
              <a:defRPr sz="1333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0865616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24.PNG"/><Relationship Id="rId4" Type="http://schemas.openxmlformats.org/officeDocument/2006/relationships/image" Target="../media/image2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F010283-3651-B27E-E4EE-256A98D72F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631" y="4226750"/>
            <a:ext cx="4097691" cy="162400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4679456-C3CE-BD60-CBB3-615D72B953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0048" y="1419325"/>
            <a:ext cx="3944858" cy="1670461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7013243C-02CD-7A2C-FC44-B1F78505FCAF}"/>
              </a:ext>
            </a:extLst>
          </p:cNvPr>
          <p:cNvGrpSpPr/>
          <p:nvPr/>
        </p:nvGrpSpPr>
        <p:grpSpPr>
          <a:xfrm>
            <a:off x="5241322" y="1346886"/>
            <a:ext cx="6950677" cy="4368114"/>
            <a:chOff x="10736" y="186678"/>
            <a:chExt cx="11430599" cy="6429712"/>
          </a:xfrm>
        </p:grpSpPr>
        <p:pic>
          <p:nvPicPr>
            <p:cNvPr id="5" name="Picture 4" descr="A circular pattern of colorful umbrellas&#10;&#10;AI-generated content may be incorrect.">
              <a:extLst>
                <a:ext uri="{FF2B5EF4-FFF2-40B4-BE49-F238E27FC236}">
                  <a16:creationId xmlns:a16="http://schemas.microsoft.com/office/drawing/2014/main" id="{E19C887A-6803-D699-DB7D-EAD1EDE9907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36" y="186678"/>
              <a:ext cx="11430599" cy="6429712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4213540-468C-7D4E-1629-674836CC3BBA}"/>
                </a:ext>
              </a:extLst>
            </p:cNvPr>
            <p:cNvSpPr txBox="1"/>
            <p:nvPr/>
          </p:nvSpPr>
          <p:spPr>
            <a:xfrm>
              <a:off x="3289610" y="576853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Opisthokonta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4A2E102-8500-340F-FAC5-4FC642B380F9}"/>
                </a:ext>
              </a:extLst>
            </p:cNvPr>
            <p:cNvSpPr txBox="1"/>
            <p:nvPr/>
          </p:nvSpPr>
          <p:spPr>
            <a:xfrm>
              <a:off x="2479288" y="1613918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Discoba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A1D8D0E-6DB2-9A98-E157-E0C2745322F4}"/>
                </a:ext>
              </a:extLst>
            </p:cNvPr>
            <p:cNvSpPr txBox="1"/>
            <p:nvPr/>
          </p:nvSpPr>
          <p:spPr>
            <a:xfrm>
              <a:off x="2278566" y="2698023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Rhizaria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B76263F-9F4B-E67E-47EA-3E24CEB5279D}"/>
                </a:ext>
              </a:extLst>
            </p:cNvPr>
            <p:cNvSpPr txBox="1"/>
            <p:nvPr/>
          </p:nvSpPr>
          <p:spPr>
            <a:xfrm>
              <a:off x="1973766" y="3598820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Alveolata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46971D3-981D-13C2-4217-67AFFC9DB8BB}"/>
                </a:ext>
              </a:extLst>
            </p:cNvPr>
            <p:cNvSpPr txBox="1"/>
            <p:nvPr/>
          </p:nvSpPr>
          <p:spPr>
            <a:xfrm>
              <a:off x="2170771" y="4680042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Stramenopila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0F219A6-24B9-A3E9-0572-E6648E621C75}"/>
                </a:ext>
              </a:extLst>
            </p:cNvPr>
            <p:cNvSpPr txBox="1"/>
            <p:nvPr/>
          </p:nvSpPr>
          <p:spPr>
            <a:xfrm>
              <a:off x="2981093" y="5771110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Rhodophyta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DDD88A5-7DC2-F9A0-2F6D-45B4876FC455}"/>
                </a:ext>
              </a:extLst>
            </p:cNvPr>
            <p:cNvSpPr txBox="1"/>
            <p:nvPr/>
          </p:nvSpPr>
          <p:spPr>
            <a:xfrm>
              <a:off x="5057137" y="6250613"/>
              <a:ext cx="1174420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Chlorophyta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F4EB166-F85A-E9AB-6BEA-42614D5416E0}"/>
                </a:ext>
              </a:extLst>
            </p:cNvPr>
            <p:cNvSpPr txBox="1"/>
            <p:nvPr/>
          </p:nvSpPr>
          <p:spPr>
            <a:xfrm>
              <a:off x="8517556" y="3270729"/>
              <a:ext cx="1355670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Streptophyta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90CC6C4-7AB3-514A-7674-3C49BF5BFC68}"/>
                </a:ext>
              </a:extLst>
            </p:cNvPr>
            <p:cNvSpPr txBox="1"/>
            <p:nvPr/>
          </p:nvSpPr>
          <p:spPr>
            <a:xfrm>
              <a:off x="5220513" y="186678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Metamonada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22A3494-32DE-71C4-45F6-04D15C70CB14}"/>
                </a:ext>
              </a:extLst>
            </p:cNvPr>
            <p:cNvSpPr txBox="1"/>
            <p:nvPr/>
          </p:nvSpPr>
          <p:spPr>
            <a:xfrm>
              <a:off x="6904347" y="576853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Amoebozoa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85196F4D-843F-F4E8-54A4-7FE5B6430F95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1</a:t>
            </a:r>
          </a:p>
        </p:txBody>
      </p:sp>
    </p:spTree>
    <p:extLst>
      <p:ext uri="{BB962C8B-B14F-4D97-AF65-F5344CB8AC3E}">
        <p14:creationId xmlns:p14="http://schemas.microsoft.com/office/powerpoint/2010/main" val="7368982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A04AD91-22CD-E843-52D9-57F64AAFD86F}"/>
              </a:ext>
            </a:extLst>
          </p:cNvPr>
          <p:cNvSpPr/>
          <p:nvPr/>
        </p:nvSpPr>
        <p:spPr>
          <a:xfrm>
            <a:off x="51215" y="2539696"/>
            <a:ext cx="1270660" cy="55962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LECA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9A18BA2-88F4-9201-35DE-B78746E40F07}"/>
              </a:ext>
            </a:extLst>
          </p:cNvPr>
          <p:cNvCxnSpPr>
            <a:cxnSpLocks/>
            <a:stCxn id="2" idx="6"/>
          </p:cNvCxnSpPr>
          <p:nvPr/>
        </p:nvCxnSpPr>
        <p:spPr>
          <a:xfrm>
            <a:off x="1321875" y="2819506"/>
            <a:ext cx="775267" cy="1437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Oval 32">
            <a:extLst>
              <a:ext uri="{FF2B5EF4-FFF2-40B4-BE49-F238E27FC236}">
                <a16:creationId xmlns:a16="http://schemas.microsoft.com/office/drawing/2014/main" id="{E6837208-9AEC-4C73-4DCF-DA586EC60B1D}"/>
              </a:ext>
            </a:extLst>
          </p:cNvPr>
          <p:cNvSpPr/>
          <p:nvPr/>
        </p:nvSpPr>
        <p:spPr>
          <a:xfrm>
            <a:off x="4239609" y="3005330"/>
            <a:ext cx="1319739" cy="607019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SAR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+TORC2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AE07D460-7761-F68C-0B82-9CE9BB3FB8DC}"/>
              </a:ext>
            </a:extLst>
          </p:cNvPr>
          <p:cNvSpPr/>
          <p:nvPr/>
        </p:nvSpPr>
        <p:spPr>
          <a:xfrm>
            <a:off x="4055048" y="2008311"/>
            <a:ext cx="1725560" cy="55561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Archaeplastida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24CCD59-0B4B-B506-EDF3-7278C9DD2AFD}"/>
              </a:ext>
            </a:extLst>
          </p:cNvPr>
          <p:cNvCxnSpPr>
            <a:cxnSpLocks/>
            <a:endCxn id="35" idx="2"/>
          </p:cNvCxnSpPr>
          <p:nvPr/>
        </p:nvCxnSpPr>
        <p:spPr>
          <a:xfrm>
            <a:off x="3013394" y="2286117"/>
            <a:ext cx="104165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Curved Up Arrow 33">
            <a:extLst>
              <a:ext uri="{FF2B5EF4-FFF2-40B4-BE49-F238E27FC236}">
                <a16:creationId xmlns:a16="http://schemas.microsoft.com/office/drawing/2014/main" id="{D3737763-05BE-4F90-FD84-F56BB23672B5}"/>
              </a:ext>
            </a:extLst>
          </p:cNvPr>
          <p:cNvSpPr/>
          <p:nvPr/>
        </p:nvSpPr>
        <p:spPr>
          <a:xfrm>
            <a:off x="3036185" y="1736503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FF00"/>
          </a:solidFill>
          <a:ln>
            <a:solidFill>
              <a:srgbClr val="C2C11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4B64D17-7473-08D7-08C5-C9EB5827EF4D}"/>
              </a:ext>
            </a:extLst>
          </p:cNvPr>
          <p:cNvSpPr txBox="1"/>
          <p:nvPr/>
        </p:nvSpPr>
        <p:spPr>
          <a:xfrm>
            <a:off x="1925390" y="1344225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Primary  Endosymbiosis</a:t>
            </a:r>
          </a:p>
        </p:txBody>
      </p:sp>
      <p:cxnSp>
        <p:nvCxnSpPr>
          <p:cNvPr id="38" name="Curved Connector 37">
            <a:extLst>
              <a:ext uri="{FF2B5EF4-FFF2-40B4-BE49-F238E27FC236}">
                <a16:creationId xmlns:a16="http://schemas.microsoft.com/office/drawing/2014/main" id="{9B9C0FFE-D75E-AD1B-01AA-FFD0CB62E29C}"/>
              </a:ext>
            </a:extLst>
          </p:cNvPr>
          <p:cNvCxnSpPr>
            <a:cxnSpLocks/>
            <a:stCxn id="35" idx="6"/>
            <a:endCxn id="130" idx="4"/>
          </p:cNvCxnSpPr>
          <p:nvPr/>
        </p:nvCxnSpPr>
        <p:spPr>
          <a:xfrm flipV="1">
            <a:off x="5780608" y="1663114"/>
            <a:ext cx="286282" cy="623003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Oval 39">
            <a:extLst>
              <a:ext uri="{FF2B5EF4-FFF2-40B4-BE49-F238E27FC236}">
                <a16:creationId xmlns:a16="http://schemas.microsoft.com/office/drawing/2014/main" id="{835C0586-6E01-0C2C-E2DA-67069B2D7E06}"/>
              </a:ext>
            </a:extLst>
          </p:cNvPr>
          <p:cNvSpPr/>
          <p:nvPr/>
        </p:nvSpPr>
        <p:spPr>
          <a:xfrm>
            <a:off x="3539003" y="1304762"/>
            <a:ext cx="894064" cy="327217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2AA2066-4AAA-0D37-A618-DB42C0FA5C18}"/>
              </a:ext>
            </a:extLst>
          </p:cNvPr>
          <p:cNvSpPr txBox="1"/>
          <p:nvPr/>
        </p:nvSpPr>
        <p:spPr>
          <a:xfrm>
            <a:off x="7965884" y="2983741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  <p:cxnSp>
        <p:nvCxnSpPr>
          <p:cNvPr id="51" name="Curved Connector 50">
            <a:extLst>
              <a:ext uri="{FF2B5EF4-FFF2-40B4-BE49-F238E27FC236}">
                <a16:creationId xmlns:a16="http://schemas.microsoft.com/office/drawing/2014/main" id="{5CDD9FD0-3EDF-3BC4-1FAC-B4FCC0D334DD}"/>
              </a:ext>
            </a:extLst>
          </p:cNvPr>
          <p:cNvCxnSpPr>
            <a:cxnSpLocks/>
            <a:stCxn id="33" idx="6"/>
            <a:endCxn id="26" idx="2"/>
          </p:cNvCxnSpPr>
          <p:nvPr/>
        </p:nvCxnSpPr>
        <p:spPr>
          <a:xfrm flipV="1">
            <a:off x="5559348" y="2210159"/>
            <a:ext cx="922563" cy="1098681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Curved Connector 56">
            <a:extLst>
              <a:ext uri="{FF2B5EF4-FFF2-40B4-BE49-F238E27FC236}">
                <a16:creationId xmlns:a16="http://schemas.microsoft.com/office/drawing/2014/main" id="{1260B233-EF72-9D17-CFF2-BE0CD81F5D7B}"/>
              </a:ext>
            </a:extLst>
          </p:cNvPr>
          <p:cNvCxnSpPr>
            <a:cxnSpLocks/>
          </p:cNvCxnSpPr>
          <p:nvPr/>
        </p:nvCxnSpPr>
        <p:spPr>
          <a:xfrm>
            <a:off x="3013394" y="2284694"/>
            <a:ext cx="1226489" cy="1021728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Curved Connector 58">
            <a:extLst>
              <a:ext uri="{FF2B5EF4-FFF2-40B4-BE49-F238E27FC236}">
                <a16:creationId xmlns:a16="http://schemas.microsoft.com/office/drawing/2014/main" id="{9C7FE94E-31A1-AA37-A89E-B42E7461103A}"/>
              </a:ext>
            </a:extLst>
          </p:cNvPr>
          <p:cNvCxnSpPr/>
          <p:nvPr/>
        </p:nvCxnSpPr>
        <p:spPr>
          <a:xfrm flipV="1">
            <a:off x="2030549" y="2280935"/>
            <a:ext cx="1005636" cy="552946"/>
          </a:xfrm>
          <a:prstGeom prst="curved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CC3F38F2-A8E2-E273-AF9F-7942B04F2692}"/>
              </a:ext>
            </a:extLst>
          </p:cNvPr>
          <p:cNvCxnSpPr>
            <a:cxnSpLocks/>
            <a:stCxn id="142" idx="6"/>
            <a:endCxn id="133" idx="2"/>
          </p:cNvCxnSpPr>
          <p:nvPr/>
        </p:nvCxnSpPr>
        <p:spPr>
          <a:xfrm>
            <a:off x="9011900" y="3891058"/>
            <a:ext cx="1127179" cy="51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Oval 72">
            <a:extLst>
              <a:ext uri="{FF2B5EF4-FFF2-40B4-BE49-F238E27FC236}">
                <a16:creationId xmlns:a16="http://schemas.microsoft.com/office/drawing/2014/main" id="{BC7ACDE3-FB42-D1C6-26CF-9F09421943EC}"/>
              </a:ext>
            </a:extLst>
          </p:cNvPr>
          <p:cNvSpPr/>
          <p:nvPr/>
        </p:nvSpPr>
        <p:spPr>
          <a:xfrm>
            <a:off x="9690268" y="2943242"/>
            <a:ext cx="894064" cy="327217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sp>
        <p:nvSpPr>
          <p:cNvPr id="77" name="Curved Up Arrow 76">
            <a:extLst>
              <a:ext uri="{FF2B5EF4-FFF2-40B4-BE49-F238E27FC236}">
                <a16:creationId xmlns:a16="http://schemas.microsoft.com/office/drawing/2014/main" id="{04E8D20E-40E0-8CE3-8C77-41114069FCEE}"/>
              </a:ext>
            </a:extLst>
          </p:cNvPr>
          <p:cNvSpPr/>
          <p:nvPr/>
        </p:nvSpPr>
        <p:spPr>
          <a:xfrm>
            <a:off x="9131664" y="3344026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933B"/>
          </a:solidFill>
          <a:ln>
            <a:solidFill>
              <a:srgbClr val="FF93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89" name="Curved Connector 88">
            <a:extLst>
              <a:ext uri="{FF2B5EF4-FFF2-40B4-BE49-F238E27FC236}">
                <a16:creationId xmlns:a16="http://schemas.microsoft.com/office/drawing/2014/main" id="{7A762460-1349-EC08-86DB-C20DADCB7CEA}"/>
              </a:ext>
            </a:extLst>
          </p:cNvPr>
          <p:cNvCxnSpPr>
            <a:cxnSpLocks/>
            <a:endCxn id="97" idx="2"/>
          </p:cNvCxnSpPr>
          <p:nvPr/>
        </p:nvCxnSpPr>
        <p:spPr>
          <a:xfrm rot="16200000" flipH="1">
            <a:off x="1455285" y="3417143"/>
            <a:ext cx="2047587" cy="852315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7" name="Oval 96">
            <a:extLst>
              <a:ext uri="{FF2B5EF4-FFF2-40B4-BE49-F238E27FC236}">
                <a16:creationId xmlns:a16="http://schemas.microsoft.com/office/drawing/2014/main" id="{BBC2DE68-1543-F743-CB49-4C4C2EEF1204}"/>
              </a:ext>
            </a:extLst>
          </p:cNvPr>
          <p:cNvSpPr/>
          <p:nvPr/>
        </p:nvSpPr>
        <p:spPr>
          <a:xfrm>
            <a:off x="2905236" y="4589289"/>
            <a:ext cx="1303979" cy="55561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Excavates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+TORC2</a:t>
            </a:r>
          </a:p>
        </p:txBody>
      </p:sp>
      <p:cxnSp>
        <p:nvCxnSpPr>
          <p:cNvPr id="102" name="Curved Connector 101">
            <a:extLst>
              <a:ext uri="{FF2B5EF4-FFF2-40B4-BE49-F238E27FC236}">
                <a16:creationId xmlns:a16="http://schemas.microsoft.com/office/drawing/2014/main" id="{C5A4ED3B-15FD-1BBB-BAEA-F53F759C8D0A}"/>
              </a:ext>
            </a:extLst>
          </p:cNvPr>
          <p:cNvCxnSpPr>
            <a:cxnSpLocks/>
            <a:stCxn id="33" idx="6"/>
          </p:cNvCxnSpPr>
          <p:nvPr/>
        </p:nvCxnSpPr>
        <p:spPr>
          <a:xfrm>
            <a:off x="5559348" y="3308840"/>
            <a:ext cx="1807669" cy="565463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0047E8E3-962D-DA1B-8F54-2B692D6705F8}"/>
              </a:ext>
            </a:extLst>
          </p:cNvPr>
          <p:cNvCxnSpPr>
            <a:cxnSpLocks/>
            <a:stCxn id="97" idx="6"/>
          </p:cNvCxnSpPr>
          <p:nvPr/>
        </p:nvCxnSpPr>
        <p:spPr>
          <a:xfrm>
            <a:off x="4209215" y="4867095"/>
            <a:ext cx="1165431" cy="76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2" name="Curved Up Arrow 121">
            <a:extLst>
              <a:ext uri="{FF2B5EF4-FFF2-40B4-BE49-F238E27FC236}">
                <a16:creationId xmlns:a16="http://schemas.microsoft.com/office/drawing/2014/main" id="{DC8E7A65-2130-2A10-E631-18591CF51CCF}"/>
              </a:ext>
            </a:extLst>
          </p:cNvPr>
          <p:cNvSpPr/>
          <p:nvPr/>
        </p:nvSpPr>
        <p:spPr>
          <a:xfrm>
            <a:off x="4298496" y="4304696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933B"/>
          </a:solidFill>
          <a:ln>
            <a:solidFill>
              <a:srgbClr val="FF93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0FC8219A-6CAA-B7E7-0BC5-B05B2090B496}"/>
              </a:ext>
            </a:extLst>
          </p:cNvPr>
          <p:cNvSpPr txBox="1"/>
          <p:nvPr/>
        </p:nvSpPr>
        <p:spPr>
          <a:xfrm>
            <a:off x="3929150" y="3959137"/>
            <a:ext cx="17255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  <p:sp>
        <p:nvSpPr>
          <p:cNvPr id="130" name="Oval 129">
            <a:extLst>
              <a:ext uri="{FF2B5EF4-FFF2-40B4-BE49-F238E27FC236}">
                <a16:creationId xmlns:a16="http://schemas.microsoft.com/office/drawing/2014/main" id="{82937300-A15A-E72D-A394-9EFA8FAC3E21}"/>
              </a:ext>
            </a:extLst>
          </p:cNvPr>
          <p:cNvSpPr/>
          <p:nvPr/>
        </p:nvSpPr>
        <p:spPr>
          <a:xfrm>
            <a:off x="5319338" y="1263394"/>
            <a:ext cx="1495103" cy="39972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Chlorophyta</a:t>
            </a:r>
          </a:p>
        </p:txBody>
      </p:sp>
      <p:sp>
        <p:nvSpPr>
          <p:cNvPr id="131" name="Oval 130">
            <a:extLst>
              <a:ext uri="{FF2B5EF4-FFF2-40B4-BE49-F238E27FC236}">
                <a16:creationId xmlns:a16="http://schemas.microsoft.com/office/drawing/2014/main" id="{34577F90-0601-BFC7-3144-993D1DD6AE5D}"/>
              </a:ext>
            </a:extLst>
          </p:cNvPr>
          <p:cNvSpPr/>
          <p:nvPr/>
        </p:nvSpPr>
        <p:spPr>
          <a:xfrm>
            <a:off x="5348448" y="926020"/>
            <a:ext cx="1495103" cy="39972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Rhodophyta</a:t>
            </a:r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FE86BBE3-9794-D463-BA4B-D1DA421AE53B}"/>
              </a:ext>
            </a:extLst>
          </p:cNvPr>
          <p:cNvSpPr/>
          <p:nvPr/>
        </p:nvSpPr>
        <p:spPr>
          <a:xfrm>
            <a:off x="5377558" y="593461"/>
            <a:ext cx="1495103" cy="399720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Streptaphyta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33" name="Oval 132">
            <a:extLst>
              <a:ext uri="{FF2B5EF4-FFF2-40B4-BE49-F238E27FC236}">
                <a16:creationId xmlns:a16="http://schemas.microsoft.com/office/drawing/2014/main" id="{B22F8167-B077-F476-A296-57304C92D75F}"/>
              </a:ext>
            </a:extLst>
          </p:cNvPr>
          <p:cNvSpPr/>
          <p:nvPr/>
        </p:nvSpPr>
        <p:spPr>
          <a:xfrm>
            <a:off x="10139079" y="3618374"/>
            <a:ext cx="1471675" cy="55561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Brown Algae 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</a:t>
            </a:r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0F287ADD-2134-E48A-F665-903536D662C8}"/>
              </a:ext>
            </a:extLst>
          </p:cNvPr>
          <p:cNvSpPr/>
          <p:nvPr/>
        </p:nvSpPr>
        <p:spPr>
          <a:xfrm>
            <a:off x="7368810" y="3608131"/>
            <a:ext cx="1643090" cy="565854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Stramenopiles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cxnSp>
        <p:nvCxnSpPr>
          <p:cNvPr id="144" name="Curved Connector 143">
            <a:extLst>
              <a:ext uri="{FF2B5EF4-FFF2-40B4-BE49-F238E27FC236}">
                <a16:creationId xmlns:a16="http://schemas.microsoft.com/office/drawing/2014/main" id="{F7592A17-C211-3F82-6696-4475610C70B4}"/>
              </a:ext>
            </a:extLst>
          </p:cNvPr>
          <p:cNvCxnSpPr>
            <a:cxnSpLocks/>
          </p:cNvCxnSpPr>
          <p:nvPr/>
        </p:nvCxnSpPr>
        <p:spPr>
          <a:xfrm rot="16200000" flipH="1">
            <a:off x="6091532" y="3987937"/>
            <a:ext cx="1900988" cy="1149812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5" name="Oval 144">
            <a:extLst>
              <a:ext uri="{FF2B5EF4-FFF2-40B4-BE49-F238E27FC236}">
                <a16:creationId xmlns:a16="http://schemas.microsoft.com/office/drawing/2014/main" id="{5970CD92-455E-BEE1-4CBD-71F61AF34A11}"/>
              </a:ext>
            </a:extLst>
          </p:cNvPr>
          <p:cNvSpPr/>
          <p:nvPr/>
        </p:nvSpPr>
        <p:spPr>
          <a:xfrm>
            <a:off x="8773555" y="5235531"/>
            <a:ext cx="1303979" cy="55561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Alveolata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50" name="Straight Arrow Connector 149">
            <a:extLst>
              <a:ext uri="{FF2B5EF4-FFF2-40B4-BE49-F238E27FC236}">
                <a16:creationId xmlns:a16="http://schemas.microsoft.com/office/drawing/2014/main" id="{A5797098-F2D9-889A-FE80-2A582060C8DB}"/>
              </a:ext>
            </a:extLst>
          </p:cNvPr>
          <p:cNvCxnSpPr>
            <a:cxnSpLocks/>
            <a:endCxn id="145" idx="2"/>
          </p:cNvCxnSpPr>
          <p:nvPr/>
        </p:nvCxnSpPr>
        <p:spPr>
          <a:xfrm>
            <a:off x="7552880" y="5513337"/>
            <a:ext cx="122067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1" name="Curved Up Arrow 150">
            <a:extLst>
              <a:ext uri="{FF2B5EF4-FFF2-40B4-BE49-F238E27FC236}">
                <a16:creationId xmlns:a16="http://schemas.microsoft.com/office/drawing/2014/main" id="{00E31C95-E71C-A022-D742-6F7E3DF07850}"/>
              </a:ext>
            </a:extLst>
          </p:cNvPr>
          <p:cNvSpPr/>
          <p:nvPr/>
        </p:nvSpPr>
        <p:spPr>
          <a:xfrm>
            <a:off x="7630108" y="4954108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4" name="Oval 153">
            <a:extLst>
              <a:ext uri="{FF2B5EF4-FFF2-40B4-BE49-F238E27FC236}">
                <a16:creationId xmlns:a16="http://schemas.microsoft.com/office/drawing/2014/main" id="{F3C5AC36-F609-585F-C396-BC67AE82548D}"/>
              </a:ext>
            </a:extLst>
          </p:cNvPr>
          <p:cNvSpPr/>
          <p:nvPr/>
        </p:nvSpPr>
        <p:spPr>
          <a:xfrm>
            <a:off x="8275732" y="4492941"/>
            <a:ext cx="1149812" cy="38115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 + TORC1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9B0BCA40-9570-9A2E-973A-5B74F31CDF90}"/>
              </a:ext>
            </a:extLst>
          </p:cNvPr>
          <p:cNvSpPr txBox="1"/>
          <p:nvPr/>
        </p:nvSpPr>
        <p:spPr>
          <a:xfrm>
            <a:off x="5358008" y="4702172"/>
            <a:ext cx="10871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i="1" dirty="0" err="1"/>
              <a:t>Eulena</a:t>
            </a:r>
            <a:r>
              <a:rPr lang="en-US" sz="1000" i="1" dirty="0"/>
              <a:t> </a:t>
            </a:r>
            <a:r>
              <a:rPr lang="en-US" sz="1000" i="1" dirty="0" err="1"/>
              <a:t>Gracilis</a:t>
            </a:r>
            <a:endParaRPr lang="en-US" sz="1000" i="1" dirty="0"/>
          </a:p>
          <a:p>
            <a:r>
              <a:rPr lang="en-US" sz="1000" i="1" dirty="0"/>
              <a:t>TORC1 + TORC2</a:t>
            </a: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3AD9FEDA-39D8-E4CB-0874-D87D4CCF8DB5}"/>
              </a:ext>
            </a:extLst>
          </p:cNvPr>
          <p:cNvSpPr txBox="1"/>
          <p:nvPr/>
        </p:nvSpPr>
        <p:spPr>
          <a:xfrm>
            <a:off x="6814440" y="4544236"/>
            <a:ext cx="157640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Tertiary Endosymbiosis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DFF9B7A-85BD-ECED-AF8F-C5979124449B}"/>
              </a:ext>
            </a:extLst>
          </p:cNvPr>
          <p:cNvSpPr/>
          <p:nvPr/>
        </p:nvSpPr>
        <p:spPr>
          <a:xfrm>
            <a:off x="6481911" y="1970777"/>
            <a:ext cx="1360020" cy="478763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Rhizaria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sp>
        <p:nvSpPr>
          <p:cNvPr id="46" name="Curved Up Arrow 45">
            <a:extLst>
              <a:ext uri="{FF2B5EF4-FFF2-40B4-BE49-F238E27FC236}">
                <a16:creationId xmlns:a16="http://schemas.microsoft.com/office/drawing/2014/main" id="{023FBD34-852D-DFC0-891F-74EA0708ADB8}"/>
              </a:ext>
            </a:extLst>
          </p:cNvPr>
          <p:cNvSpPr/>
          <p:nvPr/>
        </p:nvSpPr>
        <p:spPr>
          <a:xfrm>
            <a:off x="9059316" y="2109655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FF00"/>
          </a:solidFill>
          <a:ln>
            <a:solidFill>
              <a:srgbClr val="C2C11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C03277A-9E37-E770-3FEB-CCDA58094429}"/>
              </a:ext>
            </a:extLst>
          </p:cNvPr>
          <p:cNvSpPr txBox="1"/>
          <p:nvPr/>
        </p:nvSpPr>
        <p:spPr>
          <a:xfrm>
            <a:off x="8408557" y="1845002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Primary  Endosymbiosis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2991CB09-EACE-7316-B30D-6314EBD45E5A}"/>
              </a:ext>
            </a:extLst>
          </p:cNvPr>
          <p:cNvCxnSpPr>
            <a:cxnSpLocks/>
          </p:cNvCxnSpPr>
          <p:nvPr/>
        </p:nvCxnSpPr>
        <p:spPr>
          <a:xfrm>
            <a:off x="8950232" y="2665700"/>
            <a:ext cx="1137755" cy="1288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5" name="TextBox 94">
            <a:extLst>
              <a:ext uri="{FF2B5EF4-FFF2-40B4-BE49-F238E27FC236}">
                <a16:creationId xmlns:a16="http://schemas.microsoft.com/office/drawing/2014/main" id="{7B794FAC-F273-B568-C21F-7A7B70C07556}"/>
              </a:ext>
            </a:extLst>
          </p:cNvPr>
          <p:cNvSpPr txBox="1"/>
          <p:nvPr/>
        </p:nvSpPr>
        <p:spPr>
          <a:xfrm>
            <a:off x="10137300" y="2426583"/>
            <a:ext cx="13600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 err="1"/>
              <a:t>Paulinella</a:t>
            </a:r>
            <a:r>
              <a:rPr lang="en-US" sz="1000" i="1" dirty="0"/>
              <a:t> </a:t>
            </a:r>
            <a:r>
              <a:rPr lang="en-US" sz="1000" i="1" dirty="0" err="1"/>
              <a:t>Micropora</a:t>
            </a:r>
            <a:endParaRPr lang="en-US" sz="1000" i="1" dirty="0"/>
          </a:p>
          <a:p>
            <a:r>
              <a:rPr lang="en-US" sz="1000" i="1" dirty="0"/>
              <a:t>TORC1 + TORC2</a:t>
            </a:r>
          </a:p>
        </p:txBody>
      </p:sp>
      <p:cxnSp>
        <p:nvCxnSpPr>
          <p:cNvPr id="138" name="Curved Connector 137">
            <a:extLst>
              <a:ext uri="{FF2B5EF4-FFF2-40B4-BE49-F238E27FC236}">
                <a16:creationId xmlns:a16="http://schemas.microsoft.com/office/drawing/2014/main" id="{1FC7040E-79CD-7A61-BAD0-F29B2E9676F7}"/>
              </a:ext>
            </a:extLst>
          </p:cNvPr>
          <p:cNvCxnSpPr>
            <a:cxnSpLocks/>
            <a:stCxn id="26" idx="6"/>
          </p:cNvCxnSpPr>
          <p:nvPr/>
        </p:nvCxnSpPr>
        <p:spPr>
          <a:xfrm flipV="1">
            <a:off x="7841931" y="1578483"/>
            <a:ext cx="1065371" cy="631676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Curved Connector 139">
            <a:extLst>
              <a:ext uri="{FF2B5EF4-FFF2-40B4-BE49-F238E27FC236}">
                <a16:creationId xmlns:a16="http://schemas.microsoft.com/office/drawing/2014/main" id="{F741AEFF-DD54-5812-425A-4C6D3C54B2AE}"/>
              </a:ext>
            </a:extLst>
          </p:cNvPr>
          <p:cNvCxnSpPr>
            <a:cxnSpLocks/>
            <a:stCxn id="26" idx="6"/>
          </p:cNvCxnSpPr>
          <p:nvPr/>
        </p:nvCxnSpPr>
        <p:spPr>
          <a:xfrm>
            <a:off x="7841931" y="2210159"/>
            <a:ext cx="1133252" cy="455441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Arrow Connector 159">
            <a:extLst>
              <a:ext uri="{FF2B5EF4-FFF2-40B4-BE49-F238E27FC236}">
                <a16:creationId xmlns:a16="http://schemas.microsoft.com/office/drawing/2014/main" id="{F1EEBECF-7658-E0E2-849D-E1F3D4BEF2FA}"/>
              </a:ext>
            </a:extLst>
          </p:cNvPr>
          <p:cNvCxnSpPr>
            <a:cxnSpLocks/>
            <a:endCxn id="170" idx="2"/>
          </p:cNvCxnSpPr>
          <p:nvPr/>
        </p:nvCxnSpPr>
        <p:spPr>
          <a:xfrm>
            <a:off x="8866159" y="1582527"/>
            <a:ext cx="1239019" cy="79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0" name="Oval 169">
            <a:extLst>
              <a:ext uri="{FF2B5EF4-FFF2-40B4-BE49-F238E27FC236}">
                <a16:creationId xmlns:a16="http://schemas.microsoft.com/office/drawing/2014/main" id="{2402E1B1-992A-4F4C-D104-2033480C4B12}"/>
              </a:ext>
            </a:extLst>
          </p:cNvPr>
          <p:cNvSpPr/>
          <p:nvPr/>
        </p:nvSpPr>
        <p:spPr>
          <a:xfrm>
            <a:off x="10105178" y="1294948"/>
            <a:ext cx="1879685" cy="5909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Chlorarachniales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sp>
        <p:nvSpPr>
          <p:cNvPr id="176" name="Curved Up Arrow 175">
            <a:extLst>
              <a:ext uri="{FF2B5EF4-FFF2-40B4-BE49-F238E27FC236}">
                <a16:creationId xmlns:a16="http://schemas.microsoft.com/office/drawing/2014/main" id="{1084F734-DF29-0134-EB1C-91634ADBA9FB}"/>
              </a:ext>
            </a:extLst>
          </p:cNvPr>
          <p:cNvSpPr/>
          <p:nvPr/>
        </p:nvSpPr>
        <p:spPr>
          <a:xfrm>
            <a:off x="9053156" y="1018968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933B"/>
          </a:solidFill>
          <a:ln>
            <a:solidFill>
              <a:srgbClr val="FF93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B01C7BEA-C419-734B-EF8E-74256AA3833F}"/>
              </a:ext>
            </a:extLst>
          </p:cNvPr>
          <p:cNvSpPr txBox="1"/>
          <p:nvPr/>
        </p:nvSpPr>
        <p:spPr>
          <a:xfrm>
            <a:off x="8431248" y="711663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</p:spTree>
    <p:extLst>
      <p:ext uri="{BB962C8B-B14F-4D97-AF65-F5344CB8AC3E}">
        <p14:creationId xmlns:p14="http://schemas.microsoft.com/office/powerpoint/2010/main" val="34840784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roup 61">
            <a:extLst>
              <a:ext uri="{FF2B5EF4-FFF2-40B4-BE49-F238E27FC236}">
                <a16:creationId xmlns:a16="http://schemas.microsoft.com/office/drawing/2014/main" id="{8FBE4E62-7D27-FD9B-BA42-FD603688052E}"/>
              </a:ext>
            </a:extLst>
          </p:cNvPr>
          <p:cNvGrpSpPr/>
          <p:nvPr/>
        </p:nvGrpSpPr>
        <p:grpSpPr>
          <a:xfrm>
            <a:off x="137909" y="91238"/>
            <a:ext cx="10064455" cy="7236825"/>
            <a:chOff x="0" y="-25910"/>
            <a:chExt cx="10064455" cy="7236825"/>
          </a:xfrm>
        </p:grpSpPr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C8915B6B-8373-BB3D-F769-A5A35D93692B}"/>
                </a:ext>
              </a:extLst>
            </p:cNvPr>
            <p:cNvGrpSpPr/>
            <p:nvPr/>
          </p:nvGrpSpPr>
          <p:grpSpPr>
            <a:xfrm>
              <a:off x="0" y="-25910"/>
              <a:ext cx="10064455" cy="7236825"/>
              <a:chOff x="-700543" y="-395858"/>
              <a:chExt cx="10064455" cy="7236825"/>
            </a:xfrm>
          </p:grpSpPr>
          <p:grpSp>
            <p:nvGrpSpPr>
              <p:cNvPr id="2" name="Group 1">
                <a:extLst>
                  <a:ext uri="{FF2B5EF4-FFF2-40B4-BE49-F238E27FC236}">
                    <a16:creationId xmlns:a16="http://schemas.microsoft.com/office/drawing/2014/main" id="{E71B7739-9DF5-15ED-FAB2-4DFA73125BB4}"/>
                  </a:ext>
                </a:extLst>
              </p:cNvPr>
              <p:cNvGrpSpPr/>
              <p:nvPr/>
            </p:nvGrpSpPr>
            <p:grpSpPr>
              <a:xfrm>
                <a:off x="-700543" y="-395858"/>
                <a:ext cx="9395719" cy="4633940"/>
                <a:chOff x="-1037294" y="-618998"/>
                <a:chExt cx="12910534" cy="7246038"/>
              </a:xfrm>
            </p:grpSpPr>
            <p:cxnSp>
              <p:nvCxnSpPr>
                <p:cNvPr id="3" name="Straight Connector 2">
                  <a:extLst>
                    <a:ext uri="{FF2B5EF4-FFF2-40B4-BE49-F238E27FC236}">
                      <a16:creationId xmlns:a16="http://schemas.microsoft.com/office/drawing/2014/main" id="{3F819C40-8B70-CCFD-B8AA-DE444C383CDC}"/>
                    </a:ext>
                  </a:extLst>
                </p:cNvPr>
                <p:cNvCxnSpPr/>
                <p:nvPr/>
              </p:nvCxnSpPr>
              <p:spPr>
                <a:xfrm>
                  <a:off x="-74687" y="3322553"/>
                  <a:ext cx="3383280" cy="0"/>
                </a:xfrm>
                <a:prstGeom prst="line">
                  <a:avLst/>
                </a:prstGeom>
                <a:ln w="25400"/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5" name="Straight Connector 4">
                  <a:extLst>
                    <a:ext uri="{FF2B5EF4-FFF2-40B4-BE49-F238E27FC236}">
                      <a16:creationId xmlns:a16="http://schemas.microsoft.com/office/drawing/2014/main" id="{B393739F-C732-59C3-8AF3-FC03000608B0}"/>
                    </a:ext>
                  </a:extLst>
                </p:cNvPr>
                <p:cNvCxnSpPr/>
                <p:nvPr/>
              </p:nvCxnSpPr>
              <p:spPr>
                <a:xfrm flipV="1">
                  <a:off x="3308593" y="1800880"/>
                  <a:ext cx="0" cy="152865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6" name="Straight Connector 5">
                  <a:extLst>
                    <a:ext uri="{FF2B5EF4-FFF2-40B4-BE49-F238E27FC236}">
                      <a16:creationId xmlns:a16="http://schemas.microsoft.com/office/drawing/2014/main" id="{7C9745F7-0237-2FC8-7BAF-E5AEC6ABBEF6}"/>
                    </a:ext>
                  </a:extLst>
                </p:cNvPr>
                <p:cNvCxnSpPr/>
                <p:nvPr/>
              </p:nvCxnSpPr>
              <p:spPr>
                <a:xfrm flipV="1">
                  <a:off x="3308593" y="3329533"/>
                  <a:ext cx="0" cy="152865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8" name="Straight Connector 7">
                  <a:extLst>
                    <a:ext uri="{FF2B5EF4-FFF2-40B4-BE49-F238E27FC236}">
                      <a16:creationId xmlns:a16="http://schemas.microsoft.com/office/drawing/2014/main" id="{5DB51CA1-7D81-2E1D-D14B-E6BD4C8A19C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308592" y="1800880"/>
                  <a:ext cx="2682797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0" name="Straight Connector 9">
                  <a:extLst>
                    <a:ext uri="{FF2B5EF4-FFF2-40B4-BE49-F238E27FC236}">
                      <a16:creationId xmlns:a16="http://schemas.microsoft.com/office/drawing/2014/main" id="{11072261-1779-6CF2-04D2-2811EF02C74E}"/>
                    </a:ext>
                  </a:extLst>
                </p:cNvPr>
                <p:cNvCxnSpPr/>
                <p:nvPr/>
              </p:nvCxnSpPr>
              <p:spPr>
                <a:xfrm>
                  <a:off x="3308593" y="4858186"/>
                  <a:ext cx="2268550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2" name="Straight Connector 11">
                  <a:extLst>
                    <a:ext uri="{FF2B5EF4-FFF2-40B4-BE49-F238E27FC236}">
                      <a16:creationId xmlns:a16="http://schemas.microsoft.com/office/drawing/2014/main" id="{9AE685E9-3584-AB86-9414-89F8EE24100E}"/>
                    </a:ext>
                  </a:extLst>
                </p:cNvPr>
                <p:cNvCxnSpPr/>
                <p:nvPr/>
              </p:nvCxnSpPr>
              <p:spPr>
                <a:xfrm flipV="1">
                  <a:off x="5976809" y="1060983"/>
                  <a:ext cx="0" cy="739897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Straight Connector 12">
                  <a:extLst>
                    <a:ext uri="{FF2B5EF4-FFF2-40B4-BE49-F238E27FC236}">
                      <a16:creationId xmlns:a16="http://schemas.microsoft.com/office/drawing/2014/main" id="{DA7861BE-AAB5-1781-1FAC-08AC1EE7B64D}"/>
                    </a:ext>
                  </a:extLst>
                </p:cNvPr>
                <p:cNvCxnSpPr/>
                <p:nvPr/>
              </p:nvCxnSpPr>
              <p:spPr>
                <a:xfrm flipV="1">
                  <a:off x="4696479" y="1800880"/>
                  <a:ext cx="0" cy="7398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Straight Connector 14">
                  <a:extLst>
                    <a:ext uri="{FF2B5EF4-FFF2-40B4-BE49-F238E27FC236}">
                      <a16:creationId xmlns:a16="http://schemas.microsoft.com/office/drawing/2014/main" id="{27D53D53-3592-D16A-8AE5-56F08E929AC0}"/>
                    </a:ext>
                  </a:extLst>
                </p:cNvPr>
                <p:cNvCxnSpPr/>
                <p:nvPr/>
              </p:nvCxnSpPr>
              <p:spPr>
                <a:xfrm>
                  <a:off x="5946280" y="1051701"/>
                  <a:ext cx="1055167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9" name="Arc 18">
                  <a:extLst>
                    <a:ext uri="{FF2B5EF4-FFF2-40B4-BE49-F238E27FC236}">
                      <a16:creationId xmlns:a16="http://schemas.microsoft.com/office/drawing/2014/main" id="{1C3442AD-2001-2B2D-D797-106316905465}"/>
                    </a:ext>
                  </a:extLst>
                </p:cNvPr>
                <p:cNvSpPr/>
                <p:nvPr/>
              </p:nvSpPr>
              <p:spPr>
                <a:xfrm>
                  <a:off x="4627299" y="1347808"/>
                  <a:ext cx="849581" cy="926670"/>
                </a:xfrm>
                <a:prstGeom prst="arc">
                  <a:avLst>
                    <a:gd name="adj1" fmla="val 16242841"/>
                    <a:gd name="adj2" fmla="val 0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21" name="Straight Connector 20">
                  <a:extLst>
                    <a:ext uri="{FF2B5EF4-FFF2-40B4-BE49-F238E27FC236}">
                      <a16:creationId xmlns:a16="http://schemas.microsoft.com/office/drawing/2014/main" id="{E75CB333-DD38-B53D-84FE-8EF81FBA9595}"/>
                    </a:ext>
                  </a:extLst>
                </p:cNvPr>
                <p:cNvCxnSpPr/>
                <p:nvPr/>
              </p:nvCxnSpPr>
              <p:spPr>
                <a:xfrm flipV="1">
                  <a:off x="5577143" y="4093859"/>
                  <a:ext cx="0" cy="764327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41A51FAA-DE07-6AD3-6504-E82121F7E821}"/>
                    </a:ext>
                  </a:extLst>
                </p:cNvPr>
                <p:cNvCxnSpPr/>
                <p:nvPr/>
              </p:nvCxnSpPr>
              <p:spPr>
                <a:xfrm flipV="1">
                  <a:off x="5575980" y="4858186"/>
                  <a:ext cx="0" cy="764327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Straight Connector 23">
                  <a:extLst>
                    <a:ext uri="{FF2B5EF4-FFF2-40B4-BE49-F238E27FC236}">
                      <a16:creationId xmlns:a16="http://schemas.microsoft.com/office/drawing/2014/main" id="{4EE5B7C1-8EA3-311F-7CF2-83E24F5B42A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575980" y="4093859"/>
                  <a:ext cx="3002628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19E05145-53E0-D90F-EB19-FC499DCD2A00}"/>
                    </a:ext>
                  </a:extLst>
                </p:cNvPr>
                <p:cNvCxnSpPr/>
                <p:nvPr/>
              </p:nvCxnSpPr>
              <p:spPr>
                <a:xfrm>
                  <a:off x="5575980" y="5622513"/>
                  <a:ext cx="2234811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>
                  <a:extLst>
                    <a:ext uri="{FF2B5EF4-FFF2-40B4-BE49-F238E27FC236}">
                      <a16:creationId xmlns:a16="http://schemas.microsoft.com/office/drawing/2014/main" id="{C9DB3D80-5BC0-E1BD-AF67-0F68EFBFF9C7}"/>
                    </a:ext>
                  </a:extLst>
                </p:cNvPr>
                <p:cNvCxnSpPr/>
                <p:nvPr/>
              </p:nvCxnSpPr>
              <p:spPr>
                <a:xfrm>
                  <a:off x="6783558" y="572373"/>
                  <a:ext cx="1054003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Straight Connector 29">
                  <a:extLst>
                    <a:ext uri="{FF2B5EF4-FFF2-40B4-BE49-F238E27FC236}">
                      <a16:creationId xmlns:a16="http://schemas.microsoft.com/office/drawing/2014/main" id="{E0CF96EF-76BC-E0DA-2762-B8CF4F710AB4}"/>
                    </a:ext>
                  </a:extLst>
                </p:cNvPr>
                <p:cNvCxnSpPr/>
                <p:nvPr/>
              </p:nvCxnSpPr>
              <p:spPr>
                <a:xfrm flipV="1">
                  <a:off x="6805649" y="572373"/>
                  <a:ext cx="0" cy="48861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Connector 30">
                  <a:extLst>
                    <a:ext uri="{FF2B5EF4-FFF2-40B4-BE49-F238E27FC236}">
                      <a16:creationId xmlns:a16="http://schemas.microsoft.com/office/drawing/2014/main" id="{888DE7F3-A0C8-B3DF-7139-DFE158580927}"/>
                    </a:ext>
                  </a:extLst>
                </p:cNvPr>
                <p:cNvCxnSpPr/>
                <p:nvPr/>
              </p:nvCxnSpPr>
              <p:spPr>
                <a:xfrm flipV="1">
                  <a:off x="6805649" y="1060984"/>
                  <a:ext cx="0" cy="48861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Connector 32">
                  <a:extLst>
                    <a:ext uri="{FF2B5EF4-FFF2-40B4-BE49-F238E27FC236}">
                      <a16:creationId xmlns:a16="http://schemas.microsoft.com/office/drawing/2014/main" id="{3152FD53-B5A5-FD84-0518-A2A01AE890E8}"/>
                    </a:ext>
                  </a:extLst>
                </p:cNvPr>
                <p:cNvCxnSpPr/>
                <p:nvPr/>
              </p:nvCxnSpPr>
              <p:spPr>
                <a:xfrm>
                  <a:off x="8473234" y="-618998"/>
                  <a:ext cx="1081924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Connector 34">
                  <a:extLst>
                    <a:ext uri="{FF2B5EF4-FFF2-40B4-BE49-F238E27FC236}">
                      <a16:creationId xmlns:a16="http://schemas.microsoft.com/office/drawing/2014/main" id="{5D115F14-7DC7-C139-1F51-7C09A2C72439}"/>
                    </a:ext>
                  </a:extLst>
                </p:cNvPr>
                <p:cNvCxnSpPr/>
                <p:nvPr/>
              </p:nvCxnSpPr>
              <p:spPr>
                <a:xfrm>
                  <a:off x="6805649" y="1549595"/>
                  <a:ext cx="1081924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>
                  <a:extLst>
                    <a:ext uri="{FF2B5EF4-FFF2-40B4-BE49-F238E27FC236}">
                      <a16:creationId xmlns:a16="http://schemas.microsoft.com/office/drawing/2014/main" id="{518CE2FB-AFD7-0D3D-87A7-DDAA989013B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001447" y="1051701"/>
                  <a:ext cx="802871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>
                  <a:extLst>
                    <a:ext uri="{FF2B5EF4-FFF2-40B4-BE49-F238E27FC236}">
                      <a16:creationId xmlns:a16="http://schemas.microsoft.com/office/drawing/2014/main" id="{27F6C3F3-2D3A-6C4B-3673-4578D6300C6A}"/>
                    </a:ext>
                  </a:extLst>
                </p:cNvPr>
                <p:cNvCxnSpPr/>
                <p:nvPr/>
              </p:nvCxnSpPr>
              <p:spPr>
                <a:xfrm flipV="1">
                  <a:off x="8578608" y="3448196"/>
                  <a:ext cx="0" cy="6456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>
                  <a:extLst>
                    <a:ext uri="{FF2B5EF4-FFF2-40B4-BE49-F238E27FC236}">
                      <a16:creationId xmlns:a16="http://schemas.microsoft.com/office/drawing/2014/main" id="{000564FC-BAED-B86A-D1B1-B9AD465FA5F1}"/>
                    </a:ext>
                  </a:extLst>
                </p:cNvPr>
                <p:cNvCxnSpPr/>
                <p:nvPr/>
              </p:nvCxnSpPr>
              <p:spPr>
                <a:xfrm flipV="1">
                  <a:off x="8578608" y="4083970"/>
                  <a:ext cx="0" cy="6456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>
                  <a:extLst>
                    <a:ext uri="{FF2B5EF4-FFF2-40B4-BE49-F238E27FC236}">
                      <a16:creationId xmlns:a16="http://schemas.microsoft.com/office/drawing/2014/main" id="{5FADACD2-AF46-EAFF-6D5F-20EDBD2B443A}"/>
                    </a:ext>
                  </a:extLst>
                </p:cNvPr>
                <p:cNvCxnSpPr/>
                <p:nvPr/>
              </p:nvCxnSpPr>
              <p:spPr>
                <a:xfrm>
                  <a:off x="8578608" y="3448196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>
                  <a:extLst>
                    <a:ext uri="{FF2B5EF4-FFF2-40B4-BE49-F238E27FC236}">
                      <a16:creationId xmlns:a16="http://schemas.microsoft.com/office/drawing/2014/main" id="{7558781B-A874-E220-927C-C0CAE0AC5E2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578608" y="4729633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46">
                  <a:extLst>
                    <a:ext uri="{FF2B5EF4-FFF2-40B4-BE49-F238E27FC236}">
                      <a16:creationId xmlns:a16="http://schemas.microsoft.com/office/drawing/2014/main" id="{3478BAF6-3C39-9279-18C1-A2BB2B169D62}"/>
                    </a:ext>
                  </a:extLst>
                </p:cNvPr>
                <p:cNvCxnSpPr/>
                <p:nvPr/>
              </p:nvCxnSpPr>
              <p:spPr>
                <a:xfrm>
                  <a:off x="8578608" y="4093859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0" name="Arc 49">
                  <a:extLst>
                    <a:ext uri="{FF2B5EF4-FFF2-40B4-BE49-F238E27FC236}">
                      <a16:creationId xmlns:a16="http://schemas.microsoft.com/office/drawing/2014/main" id="{291A8937-2F84-4A67-F905-BF74923F4BCD}"/>
                    </a:ext>
                  </a:extLst>
                </p:cNvPr>
                <p:cNvSpPr/>
                <p:nvPr/>
              </p:nvSpPr>
              <p:spPr>
                <a:xfrm>
                  <a:off x="7104660" y="3156374"/>
                  <a:ext cx="732901" cy="1883840"/>
                </a:xfrm>
                <a:prstGeom prst="arc">
                  <a:avLst>
                    <a:gd name="adj1" fmla="val 16162685"/>
                    <a:gd name="adj2" fmla="val 0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DB50B63D-5C25-F3C1-79DE-9F014A22A28B}"/>
                    </a:ext>
                  </a:extLst>
                </p:cNvPr>
                <p:cNvSpPr txBox="1"/>
                <p:nvPr/>
              </p:nvSpPr>
              <p:spPr>
                <a:xfrm>
                  <a:off x="7804320" y="5303972"/>
                  <a:ext cx="1284142" cy="625647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Tetrahymena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thermophila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3" name="TextBox 52">
                  <a:extLst>
                    <a:ext uri="{FF2B5EF4-FFF2-40B4-BE49-F238E27FC236}">
                      <a16:creationId xmlns:a16="http://schemas.microsoft.com/office/drawing/2014/main" id="{2774BA79-21F5-5147-3B35-83E0B6724CAA}"/>
                    </a:ext>
                  </a:extLst>
                </p:cNvPr>
                <p:cNvSpPr txBox="1"/>
                <p:nvPr/>
              </p:nvSpPr>
              <p:spPr>
                <a:xfrm>
                  <a:off x="7804318" y="2335819"/>
                  <a:ext cx="1795061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Phytophthora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sojae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ED8DDBC2-5F71-CA2D-EE69-625DA5022C78}"/>
                    </a:ext>
                  </a:extLst>
                </p:cNvPr>
                <p:cNvSpPr txBox="1"/>
                <p:nvPr/>
              </p:nvSpPr>
              <p:spPr>
                <a:xfrm>
                  <a:off x="4204963" y="858589"/>
                  <a:ext cx="1443715" cy="52939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Primary Endosymbiosis</a:t>
                  </a:r>
                </a:p>
              </p:txBody>
            </p:sp>
            <p:sp>
              <p:nvSpPr>
                <p:cNvPr id="57" name="TextBox 56">
                  <a:extLst>
                    <a:ext uri="{FF2B5EF4-FFF2-40B4-BE49-F238E27FC236}">
                      <a16:creationId xmlns:a16="http://schemas.microsoft.com/office/drawing/2014/main" id="{0AAE74FD-CE70-916D-ACA1-8E97A205953D}"/>
                    </a:ext>
                  </a:extLst>
                </p:cNvPr>
                <p:cNvSpPr txBox="1"/>
                <p:nvPr/>
              </p:nvSpPr>
              <p:spPr>
                <a:xfrm>
                  <a:off x="6363614" y="2983906"/>
                  <a:ext cx="1195915" cy="52939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Secondary Endosymbiosis</a:t>
                  </a:r>
                </a:p>
              </p:txBody>
            </p:sp>
            <p:sp>
              <p:nvSpPr>
                <p:cNvPr id="59" name="TextBox 58">
                  <a:extLst>
                    <a:ext uri="{FF2B5EF4-FFF2-40B4-BE49-F238E27FC236}">
                      <a16:creationId xmlns:a16="http://schemas.microsoft.com/office/drawing/2014/main" id="{E282C230-F763-0242-F6B6-96F767635EA2}"/>
                    </a:ext>
                  </a:extLst>
                </p:cNvPr>
                <p:cNvSpPr txBox="1"/>
                <p:nvPr/>
              </p:nvSpPr>
              <p:spPr>
                <a:xfrm>
                  <a:off x="9897857" y="3263531"/>
                  <a:ext cx="1975381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Polarella</a:t>
                  </a:r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glaciallis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0" name="TextBox 59">
                  <a:extLst>
                    <a:ext uri="{FF2B5EF4-FFF2-40B4-BE49-F238E27FC236}">
                      <a16:creationId xmlns:a16="http://schemas.microsoft.com/office/drawing/2014/main" id="{867DFD69-73AD-20D8-0AE3-10B8952861F5}"/>
                    </a:ext>
                  </a:extLst>
                </p:cNvPr>
                <p:cNvSpPr txBox="1"/>
                <p:nvPr/>
              </p:nvSpPr>
              <p:spPr>
                <a:xfrm>
                  <a:off x="9897857" y="3901630"/>
                  <a:ext cx="1975383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Vitrella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Brassicaformis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1" name="TextBox 60">
                  <a:extLst>
                    <a:ext uri="{FF2B5EF4-FFF2-40B4-BE49-F238E27FC236}">
                      <a16:creationId xmlns:a16="http://schemas.microsoft.com/office/drawing/2014/main" id="{76FC6324-32F4-C3A9-6427-301AC338BC1A}"/>
                    </a:ext>
                  </a:extLst>
                </p:cNvPr>
                <p:cNvSpPr txBox="1"/>
                <p:nvPr/>
              </p:nvSpPr>
              <p:spPr>
                <a:xfrm>
                  <a:off x="9897855" y="4539729"/>
                  <a:ext cx="1975382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Plasmodium falciparum</a:t>
                  </a:r>
                </a:p>
              </p:txBody>
            </p:sp>
            <p:cxnSp>
              <p:nvCxnSpPr>
                <p:cNvPr id="63" name="Straight Connector 62">
                  <a:extLst>
                    <a:ext uri="{FF2B5EF4-FFF2-40B4-BE49-F238E27FC236}">
                      <a16:creationId xmlns:a16="http://schemas.microsoft.com/office/drawing/2014/main" id="{109E7BC2-5C2E-09B5-7939-9156555A13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696478" y="2540776"/>
                  <a:ext cx="3114313" cy="930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headEnd type="none"/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D64A0167-1376-7855-2882-67AE7A13F61B}"/>
                    </a:ext>
                  </a:extLst>
                </p:cNvPr>
                <p:cNvSpPr txBox="1"/>
                <p:nvPr/>
              </p:nvSpPr>
              <p:spPr>
                <a:xfrm>
                  <a:off x="7815222" y="367205"/>
                  <a:ext cx="2340872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Phaeodactylum</a:t>
                  </a:r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tricornutum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6" name="TextBox 65">
                  <a:extLst>
                    <a:ext uri="{FF2B5EF4-FFF2-40B4-BE49-F238E27FC236}">
                      <a16:creationId xmlns:a16="http://schemas.microsoft.com/office/drawing/2014/main" id="{AB40AD45-40CC-CE46-4422-C508BF79B494}"/>
                    </a:ext>
                  </a:extLst>
                </p:cNvPr>
                <p:cNvSpPr txBox="1"/>
                <p:nvPr/>
              </p:nvSpPr>
              <p:spPr>
                <a:xfrm>
                  <a:off x="7815232" y="843174"/>
                  <a:ext cx="2340860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Macrocystis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pyrifera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B1998A5-FA55-9AAC-D2B8-9B2CA879782C}"/>
                    </a:ext>
                  </a:extLst>
                </p:cNvPr>
                <p:cNvSpPr txBox="1"/>
                <p:nvPr/>
              </p:nvSpPr>
              <p:spPr>
                <a:xfrm>
                  <a:off x="7887571" y="1347806"/>
                  <a:ext cx="2340855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Nannochloropsis</a:t>
                  </a:r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gaditana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22AFA18B-6B14-FBA5-EF8F-9D3B6D494085}"/>
                    </a:ext>
                  </a:extLst>
                </p:cNvPr>
                <p:cNvSpPr txBox="1"/>
                <p:nvPr/>
              </p:nvSpPr>
              <p:spPr>
                <a:xfrm>
                  <a:off x="3307432" y="4570508"/>
                  <a:ext cx="1795061" cy="33688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Alveolata</a:t>
                  </a:r>
                  <a:endPara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F9E1E8DC-8105-C143-C3F3-59DD820297BA}"/>
                    </a:ext>
                  </a:extLst>
                </p:cNvPr>
                <p:cNvSpPr txBox="1"/>
                <p:nvPr/>
              </p:nvSpPr>
              <p:spPr>
                <a:xfrm>
                  <a:off x="3228998" y="1521408"/>
                  <a:ext cx="1795060" cy="33688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Achaeplastida</a:t>
                  </a:r>
                  <a:endPara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DA8B6F0A-5E8F-2A7A-B107-B2931836F654}"/>
                    </a:ext>
                  </a:extLst>
                </p:cNvPr>
                <p:cNvSpPr txBox="1"/>
                <p:nvPr/>
              </p:nvSpPr>
              <p:spPr>
                <a:xfrm>
                  <a:off x="331287" y="2815244"/>
                  <a:ext cx="3003211" cy="529393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Expected Heterotrophic Ancestor</a:t>
                  </a:r>
                </a:p>
                <a:p>
                  <a:r>
                    <a:rPr lang="en-US" sz="8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TORC1 &amp; TORC2 Present</a:t>
                  </a:r>
                </a:p>
              </p:txBody>
            </p:sp>
            <p:sp>
              <p:nvSpPr>
                <p:cNvPr id="75" name="Arc 74">
                  <a:extLst>
                    <a:ext uri="{FF2B5EF4-FFF2-40B4-BE49-F238E27FC236}">
                      <a16:creationId xmlns:a16="http://schemas.microsoft.com/office/drawing/2014/main" id="{700214F5-4676-1196-A058-2C45AC188BDF}"/>
                    </a:ext>
                  </a:extLst>
                </p:cNvPr>
                <p:cNvSpPr/>
                <p:nvPr/>
              </p:nvSpPr>
              <p:spPr>
                <a:xfrm>
                  <a:off x="8836850" y="4722095"/>
                  <a:ext cx="914400" cy="1904945"/>
                </a:xfrm>
                <a:prstGeom prst="arc">
                  <a:avLst>
                    <a:gd name="adj1" fmla="val 16200000"/>
                    <a:gd name="adj2" fmla="val 776051"/>
                  </a:avLst>
                </a:prstGeom>
                <a:ln w="25400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6889D90D-BD48-53A5-61D5-E7AC135496F4}"/>
                    </a:ext>
                  </a:extLst>
                </p:cNvPr>
                <p:cNvSpPr txBox="1"/>
                <p:nvPr/>
              </p:nvSpPr>
              <p:spPr>
                <a:xfrm>
                  <a:off x="8910166" y="5774445"/>
                  <a:ext cx="1975381" cy="336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Photoautorophy Loss</a:t>
                  </a:r>
                </a:p>
              </p:txBody>
            </p:sp>
            <p:sp>
              <p:nvSpPr>
                <p:cNvPr id="78" name="TextBox 77">
                  <a:extLst>
                    <a:ext uri="{FF2B5EF4-FFF2-40B4-BE49-F238E27FC236}">
                      <a16:creationId xmlns:a16="http://schemas.microsoft.com/office/drawing/2014/main" id="{C511F9F6-FA76-29A1-F997-2E902EB9D13D}"/>
                    </a:ext>
                  </a:extLst>
                </p:cNvPr>
                <p:cNvSpPr txBox="1"/>
                <p:nvPr/>
              </p:nvSpPr>
              <p:spPr>
                <a:xfrm>
                  <a:off x="-1037294" y="-578483"/>
                  <a:ext cx="2867075" cy="20213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SARs Gain of Plastids:</a:t>
                  </a:r>
                </a:p>
                <a:p>
                  <a:r>
                    <a:rPr lang="en-US" sz="14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Losses of TOR Complexes</a:t>
                  </a:r>
                </a:p>
                <a:p>
                  <a:endParaRPr lang="en-US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  <a:p>
                  <a:endParaRPr lang="en-US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9" name="Oval 78">
                  <a:extLst>
                    <a:ext uri="{FF2B5EF4-FFF2-40B4-BE49-F238E27FC236}">
                      <a16:creationId xmlns:a16="http://schemas.microsoft.com/office/drawing/2014/main" id="{5FC16AC2-6BB6-AE0D-AA98-C9F08C5AA5C5}"/>
                    </a:ext>
                  </a:extLst>
                </p:cNvPr>
                <p:cNvSpPr/>
                <p:nvPr/>
              </p:nvSpPr>
              <p:spPr>
                <a:xfrm>
                  <a:off x="9238232" y="4673216"/>
                  <a:ext cx="100604" cy="104559"/>
                </a:xfrm>
                <a:prstGeom prst="ellipse">
                  <a:avLst/>
                </a:prstGeom>
                <a:solidFill>
                  <a:srgbClr val="C00000"/>
                </a:solidFill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4" name="Straight Connector 3">
                <a:extLst>
                  <a:ext uri="{FF2B5EF4-FFF2-40B4-BE49-F238E27FC236}">
                    <a16:creationId xmlns:a16="http://schemas.microsoft.com/office/drawing/2014/main" id="{1D45405F-DCAA-CA5B-1FA2-97B1657E96F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461357" y="3094055"/>
                <a:ext cx="0" cy="2046908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68361A30-2F55-A5B5-83E9-78B4B6767F84}"/>
                  </a:ext>
                </a:extLst>
              </p:cNvPr>
              <p:cNvGrpSpPr/>
              <p:nvPr/>
            </p:nvGrpSpPr>
            <p:grpSpPr>
              <a:xfrm>
                <a:off x="2429174" y="4122246"/>
                <a:ext cx="3704851" cy="2718721"/>
                <a:chOff x="28293" y="2795859"/>
                <a:chExt cx="7055009" cy="4651365"/>
              </a:xfrm>
            </p:grpSpPr>
            <p:cxnSp>
              <p:nvCxnSpPr>
                <p:cNvPr id="11" name="Straight Connector 10">
                  <a:extLst>
                    <a:ext uri="{FF2B5EF4-FFF2-40B4-BE49-F238E27FC236}">
                      <a16:creationId xmlns:a16="http://schemas.microsoft.com/office/drawing/2014/main" id="{B53F2670-1EA5-2C71-152E-B5A986B07FF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578" y="4505691"/>
                  <a:ext cx="2114986" cy="0"/>
                </a:xfrm>
                <a:prstGeom prst="line">
                  <a:avLst/>
                </a:prstGeom>
                <a:ln w="25400"/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Straight Connector 13">
                  <a:extLst>
                    <a:ext uri="{FF2B5EF4-FFF2-40B4-BE49-F238E27FC236}">
                      <a16:creationId xmlns:a16="http://schemas.microsoft.com/office/drawing/2014/main" id="{608D966F-B3BC-9834-B427-DE15DAB15052}"/>
                    </a:ext>
                  </a:extLst>
                </p:cNvPr>
                <p:cNvCxnSpPr/>
                <p:nvPr/>
              </p:nvCxnSpPr>
              <p:spPr>
                <a:xfrm flipV="1">
                  <a:off x="2204564" y="3472628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Straight Connector 15">
                  <a:extLst>
                    <a:ext uri="{FF2B5EF4-FFF2-40B4-BE49-F238E27FC236}">
                      <a16:creationId xmlns:a16="http://schemas.microsoft.com/office/drawing/2014/main" id="{75F95CC3-5CED-D725-3958-DCF83766A34D}"/>
                    </a:ext>
                  </a:extLst>
                </p:cNvPr>
                <p:cNvCxnSpPr/>
                <p:nvPr/>
              </p:nvCxnSpPr>
              <p:spPr>
                <a:xfrm flipV="1">
                  <a:off x="2204564" y="4496381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770F878D-A5C7-9473-0C6B-965116472CD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4" y="3472628"/>
                  <a:ext cx="1229671" cy="931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17">
                  <a:extLst>
                    <a:ext uri="{FF2B5EF4-FFF2-40B4-BE49-F238E27FC236}">
                      <a16:creationId xmlns:a16="http://schemas.microsoft.com/office/drawing/2014/main" id="{6BD567C3-4126-39E8-9D5F-07B477A772A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3" y="5515479"/>
                  <a:ext cx="4384701" cy="13965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67191F7-E7FC-8727-2AB5-4E57ED1B6147}"/>
                    </a:ext>
                  </a:extLst>
                </p:cNvPr>
                <p:cNvSpPr txBox="1"/>
                <p:nvPr/>
              </p:nvSpPr>
              <p:spPr>
                <a:xfrm>
                  <a:off x="28293" y="4174062"/>
                  <a:ext cx="1890409" cy="36859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Rhizaria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B4572529-F9EA-C223-DA64-4A2BBA3C927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2980525"/>
                  <a:ext cx="0" cy="6229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Connector 28">
                  <a:extLst>
                    <a:ext uri="{FF2B5EF4-FFF2-40B4-BE49-F238E27FC236}">
                      <a16:creationId xmlns:a16="http://schemas.microsoft.com/office/drawing/2014/main" id="{3C84BBB4-FE4F-3BF7-57BD-FC75AE268F0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3581974"/>
                  <a:ext cx="0" cy="5432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Straight Connector 31">
                  <a:extLst>
                    <a:ext uri="{FF2B5EF4-FFF2-40B4-BE49-F238E27FC236}">
                      <a16:creationId xmlns:a16="http://schemas.microsoft.com/office/drawing/2014/main" id="{EA7FCB6F-A091-A9D4-86FF-B5382E71AB2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2990848"/>
                  <a:ext cx="1165686" cy="638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>
                  <a:extLst>
                    <a:ext uri="{FF2B5EF4-FFF2-40B4-BE49-F238E27FC236}">
                      <a16:creationId xmlns:a16="http://schemas.microsoft.com/office/drawing/2014/main" id="{C443C96A-3CBF-6E39-A08E-074D736CBCB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4118889"/>
                  <a:ext cx="1165686" cy="638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6E19A59B-ADA0-0B74-6B94-EA2FB4AA1A8A}"/>
                    </a:ext>
                  </a:extLst>
                </p:cNvPr>
                <p:cNvSpPr txBox="1"/>
                <p:nvPr/>
              </p:nvSpPr>
              <p:spPr>
                <a:xfrm>
                  <a:off x="4608616" y="2795859"/>
                  <a:ext cx="2474686" cy="42125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Paulinella</a:t>
                  </a:r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micropora</a:t>
                  </a:r>
                  <a:endPara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E41BC328-DF40-75BC-7114-97C5799ABD61}"/>
                    </a:ext>
                  </a:extLst>
                </p:cNvPr>
                <p:cNvSpPr txBox="1"/>
                <p:nvPr/>
              </p:nvSpPr>
              <p:spPr>
                <a:xfrm>
                  <a:off x="4608616" y="3937109"/>
                  <a:ext cx="2473441" cy="42125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Bigelowiella</a:t>
                  </a:r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natans</a:t>
                  </a:r>
                </a:p>
              </p:txBody>
            </p:sp>
            <p:sp>
              <p:nvSpPr>
                <p:cNvPr id="39" name="Arc 38">
                  <a:extLst>
                    <a:ext uri="{FF2B5EF4-FFF2-40B4-BE49-F238E27FC236}">
                      <a16:creationId xmlns:a16="http://schemas.microsoft.com/office/drawing/2014/main" id="{08F63A86-8540-C225-68F5-F176260B5BF7}"/>
                    </a:ext>
                  </a:extLst>
                </p:cNvPr>
                <p:cNvSpPr/>
                <p:nvPr/>
              </p:nvSpPr>
              <p:spPr>
                <a:xfrm>
                  <a:off x="3680840" y="4125270"/>
                  <a:ext cx="582843" cy="3321954"/>
                </a:xfrm>
                <a:prstGeom prst="arc">
                  <a:avLst>
                    <a:gd name="adj1" fmla="val 16200000"/>
                    <a:gd name="adj2" fmla="val 17009558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303D7A7C-5CF4-FA25-6C0E-8EF0398DA370}"/>
                    </a:ext>
                  </a:extLst>
                </p:cNvPr>
                <p:cNvSpPr txBox="1"/>
                <p:nvPr/>
              </p:nvSpPr>
              <p:spPr>
                <a:xfrm>
                  <a:off x="3318478" y="4738184"/>
                  <a:ext cx="1890409" cy="579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Chlorophyta Endosymbiosis</a:t>
                  </a:r>
                </a:p>
              </p:txBody>
            </p:sp>
          </p:grpSp>
          <p:cxnSp>
            <p:nvCxnSpPr>
              <p:cNvPr id="48" name="Straight Arrow Connector 47">
                <a:extLst>
                  <a:ext uri="{FF2B5EF4-FFF2-40B4-BE49-F238E27FC236}">
                    <a16:creationId xmlns:a16="http://schemas.microsoft.com/office/drawing/2014/main" id="{D6B7755F-349A-BDCE-FAA8-8E622811466A}"/>
                  </a:ext>
                </a:extLst>
              </p:cNvPr>
              <p:cNvCxnSpPr>
                <a:cxnSpLocks/>
                <a:endCxn id="61" idx="2"/>
              </p:cNvCxnSpPr>
              <p:nvPr/>
            </p:nvCxnSpPr>
            <p:spPr>
              <a:xfrm flipH="1" flipV="1">
                <a:off x="7976375" y="3149439"/>
                <a:ext cx="367400" cy="1056315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7A8CDD7C-23C2-7AF8-B161-CCD69D3D75A2}"/>
                  </a:ext>
                </a:extLst>
              </p:cNvPr>
              <p:cNvSpPr txBox="1"/>
              <p:nvPr/>
            </p:nvSpPr>
            <p:spPr>
              <a:xfrm>
                <a:off x="7764252" y="4186154"/>
                <a:ext cx="1159045" cy="33855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TORC1 and TORC2 Lost</a:t>
                </a:r>
              </a:p>
            </p:txBody>
          </p:sp>
          <p:cxnSp>
            <p:nvCxnSpPr>
              <p:cNvPr id="56" name="Straight Arrow Connector 55">
                <a:extLst>
                  <a:ext uri="{FF2B5EF4-FFF2-40B4-BE49-F238E27FC236}">
                    <a16:creationId xmlns:a16="http://schemas.microsoft.com/office/drawing/2014/main" id="{DA89A33C-6683-150B-36C5-DB67011CD976}"/>
                  </a:ext>
                </a:extLst>
              </p:cNvPr>
              <p:cNvCxnSpPr>
                <a:cxnSpLocks/>
                <a:endCxn id="51" idx="2"/>
              </p:cNvCxnSpPr>
              <p:nvPr/>
            </p:nvCxnSpPr>
            <p:spPr>
              <a:xfrm flipH="1" flipV="1">
                <a:off x="6201265" y="3792072"/>
                <a:ext cx="467271" cy="969531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FFE5B365-EE6B-BBB5-8A7D-924BB691A799}"/>
                  </a:ext>
                </a:extLst>
              </p:cNvPr>
              <p:cNvSpPr txBox="1"/>
              <p:nvPr/>
            </p:nvSpPr>
            <p:spPr>
              <a:xfrm>
                <a:off x="6309949" y="4767744"/>
                <a:ext cx="698229" cy="21544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TORC1 Lost</a:t>
                </a:r>
              </a:p>
            </p:txBody>
          </p:sp>
          <p:cxnSp>
            <p:nvCxnSpPr>
              <p:cNvPr id="64" name="Straight Arrow Connector 63">
                <a:extLst>
                  <a:ext uri="{FF2B5EF4-FFF2-40B4-BE49-F238E27FC236}">
                    <a16:creationId xmlns:a16="http://schemas.microsoft.com/office/drawing/2014/main" id="{FFB9A94A-1440-B872-CEE8-45650CFF701E}"/>
                  </a:ext>
                </a:extLst>
              </p:cNvPr>
              <p:cNvCxnSpPr>
                <a:cxnSpLocks/>
                <a:endCxn id="65" idx="3"/>
              </p:cNvCxnSpPr>
              <p:nvPr/>
            </p:nvCxnSpPr>
            <p:spPr>
              <a:xfrm flipH="1">
                <a:off x="7445511" y="234832"/>
                <a:ext cx="1129303" cy="123111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8B5F98EB-7B94-FE15-6D23-C22AA852FE5E}"/>
                  </a:ext>
                </a:extLst>
              </p:cNvPr>
              <p:cNvSpPr txBox="1"/>
              <p:nvPr/>
            </p:nvSpPr>
            <p:spPr>
              <a:xfrm>
                <a:off x="8613510" y="119819"/>
                <a:ext cx="750402" cy="21544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TORC2 Lost</a:t>
                </a:r>
              </a:p>
            </p:txBody>
          </p: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47CE77E5-7137-B39C-4652-BAB35B61B763}"/>
                  </a:ext>
                </a:extLst>
              </p:cNvPr>
              <p:cNvSpPr txBox="1"/>
              <p:nvPr/>
            </p:nvSpPr>
            <p:spPr>
              <a:xfrm>
                <a:off x="5890813" y="5588752"/>
                <a:ext cx="1693849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Plasmodiophora</a:t>
                </a:r>
                <a:r>
                  <a: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brassicae</a:t>
                </a:r>
              </a:p>
            </p:txBody>
          </p:sp>
        </p:grpSp>
        <p:sp>
          <p:nvSpPr>
            <p:cNvPr id="49" name="Arc 48">
              <a:extLst>
                <a:ext uri="{FF2B5EF4-FFF2-40B4-BE49-F238E27FC236}">
                  <a16:creationId xmlns:a16="http://schemas.microsoft.com/office/drawing/2014/main" id="{43901E57-CAC2-814A-CD56-3DCB91C74943}"/>
                </a:ext>
              </a:extLst>
            </p:cNvPr>
            <p:cNvSpPr/>
            <p:nvPr/>
          </p:nvSpPr>
          <p:spPr>
            <a:xfrm>
              <a:off x="4798483" y="4160710"/>
              <a:ext cx="306073" cy="1941681"/>
            </a:xfrm>
            <a:prstGeom prst="arc">
              <a:avLst>
                <a:gd name="adj1" fmla="val 16200000"/>
                <a:gd name="adj2" fmla="val 17009558"/>
              </a:avLst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17719131-3ED0-D063-EE27-DC26DD3D7DEF}"/>
                </a:ext>
              </a:extLst>
            </p:cNvPr>
            <p:cNvSpPr txBox="1"/>
            <p:nvPr/>
          </p:nvSpPr>
          <p:spPr>
            <a:xfrm>
              <a:off x="4122442" y="3926343"/>
              <a:ext cx="99272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Alpha-Cyanobacteria Endosymbiosis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409525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tructure&#10;&#10;AI-generated content may be incorrect.">
            <a:extLst>
              <a:ext uri="{FF2B5EF4-FFF2-40B4-BE49-F238E27FC236}">
                <a16:creationId xmlns:a16="http://schemas.microsoft.com/office/drawing/2014/main" id="{814F67C7-FF46-9AEF-3E2E-D610440B83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2396" y="478632"/>
            <a:ext cx="4923274" cy="2998350"/>
          </a:xfrm>
          <a:prstGeom prst="rect">
            <a:avLst/>
          </a:prstGeom>
        </p:spPr>
      </p:pic>
      <p:pic>
        <p:nvPicPr>
          <p:cNvPr id="5" name="Picture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7DA9C7C5-66F0-E0C2-6852-CD8C31A5D1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326" y="478631"/>
            <a:ext cx="5245101" cy="2950369"/>
          </a:xfrm>
          <a:prstGeom prst="rect">
            <a:avLst/>
          </a:prstGeom>
        </p:spPr>
      </p:pic>
      <p:pic>
        <p:nvPicPr>
          <p:cNvPr id="7" name="Picture 6" descr="A diagram of a computer&#10;&#10;AI-generated content may be incorrect.">
            <a:extLst>
              <a:ext uri="{FF2B5EF4-FFF2-40B4-BE49-F238E27FC236}">
                <a16:creationId xmlns:a16="http://schemas.microsoft.com/office/drawing/2014/main" id="{1F666504-7D76-D9C1-C9CC-D3CA3A6577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081" y="3476982"/>
            <a:ext cx="5245102" cy="2953512"/>
          </a:xfrm>
          <a:prstGeom prst="rect">
            <a:avLst/>
          </a:prstGeom>
        </p:spPr>
      </p:pic>
      <p:pic>
        <p:nvPicPr>
          <p:cNvPr id="11" name="Picture 10" descr="A pie chart of a variety of diseases with Crust in the background&#10;&#10;AI-generated content may be incorrect.">
            <a:extLst>
              <a:ext uri="{FF2B5EF4-FFF2-40B4-BE49-F238E27FC236}">
                <a16:creationId xmlns:a16="http://schemas.microsoft.com/office/drawing/2014/main" id="{86E1A653-E0D8-75DE-2A6C-B30EC47E167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2183" y="4148045"/>
            <a:ext cx="2975098" cy="2231323"/>
          </a:xfrm>
          <a:prstGeom prst="rect">
            <a:avLst/>
          </a:prstGeom>
        </p:spPr>
      </p:pic>
      <p:pic>
        <p:nvPicPr>
          <p:cNvPr id="13" name="Picture 12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AAE8B461-50C2-5CFD-898E-6F8546FB364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5734" y="4148045"/>
            <a:ext cx="3043263" cy="228244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44A965E-1825-4B87-1D08-368282792B6D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6</a:t>
            </a:r>
          </a:p>
        </p:txBody>
      </p:sp>
    </p:spTree>
    <p:extLst>
      <p:ext uri="{BB962C8B-B14F-4D97-AF65-F5344CB8AC3E}">
        <p14:creationId xmlns:p14="http://schemas.microsoft.com/office/powerpoint/2010/main" val="22112699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e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ADB5C17E-D50A-5A34-642D-6F3182CF14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1539" y="4141075"/>
            <a:ext cx="3379433" cy="2604597"/>
          </a:xfrm>
          <a:prstGeom prst="rect">
            <a:avLst/>
          </a:prstGeom>
        </p:spPr>
      </p:pic>
      <p:pic>
        <p:nvPicPr>
          <p:cNvPr id="7" name="Picture 6" descr="A green circle with a number of percentages&#10;&#10;AI-generated content may be incorrect.">
            <a:extLst>
              <a:ext uri="{FF2B5EF4-FFF2-40B4-BE49-F238E27FC236}">
                <a16:creationId xmlns:a16="http://schemas.microsoft.com/office/drawing/2014/main" id="{CED7A41A-09C9-5E77-5A07-0062E8F0F5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6140" y="3983169"/>
            <a:ext cx="3379433" cy="2631266"/>
          </a:xfrm>
          <a:prstGeom prst="rect">
            <a:avLst/>
          </a:prstGeom>
        </p:spPr>
      </p:pic>
      <p:pic>
        <p:nvPicPr>
          <p:cNvPr id="11" name="Picture 10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EB7B6B8B-9391-9F6A-1AE5-9EFAD71E63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214" y="4141075"/>
            <a:ext cx="3204429" cy="252126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08A5622-C63B-517B-D274-8D0A4BE5F153}"/>
              </a:ext>
            </a:extLst>
          </p:cNvPr>
          <p:cNvSpPr txBox="1"/>
          <p:nvPr/>
        </p:nvSpPr>
        <p:spPr>
          <a:xfrm>
            <a:off x="0" y="112758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5</a:t>
            </a:r>
          </a:p>
        </p:txBody>
      </p:sp>
      <p:pic>
        <p:nvPicPr>
          <p:cNvPr id="18" name="Picture 17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D613BB24-EF9A-3A3D-D155-AA678952DF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9420" y="154765"/>
            <a:ext cx="7083971" cy="3828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5046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4C6640A0-6DEF-E581-73C8-670EFB677B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636" y="1589336"/>
            <a:ext cx="6541028" cy="3679328"/>
          </a:xfrm>
          <a:prstGeom prst="rect">
            <a:avLst/>
          </a:prstGeom>
        </p:spPr>
      </p:pic>
      <p:pic>
        <p:nvPicPr>
          <p:cNvPr id="5" name="Picture 4" descr="A diagram of a structure&#10;&#10;AI-generated content may be incorrect.">
            <a:extLst>
              <a:ext uri="{FF2B5EF4-FFF2-40B4-BE49-F238E27FC236}">
                <a16:creationId xmlns:a16="http://schemas.microsoft.com/office/drawing/2014/main" id="{20E8481E-64EE-3066-ABE5-DBEB389F3B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7796" y="1589336"/>
            <a:ext cx="4689389" cy="341492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4125522-DDE0-D1FE-6E21-62490729991F}"/>
              </a:ext>
            </a:extLst>
          </p:cNvPr>
          <p:cNvSpPr txBox="1"/>
          <p:nvPr/>
        </p:nvSpPr>
        <p:spPr>
          <a:xfrm>
            <a:off x="0" y="76782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7</a:t>
            </a:r>
          </a:p>
        </p:txBody>
      </p:sp>
    </p:spTree>
    <p:extLst>
      <p:ext uri="{BB962C8B-B14F-4D97-AF65-F5344CB8AC3E}">
        <p14:creationId xmlns:p14="http://schemas.microsoft.com/office/powerpoint/2010/main" val="11077017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2"/>
          <p:cNvSpPr txBox="1">
            <a:spLocks noGrp="1"/>
          </p:cNvSpPr>
          <p:nvPr>
            <p:ph type="title"/>
          </p:nvPr>
        </p:nvSpPr>
        <p:spPr>
          <a:xfrm>
            <a:off x="415600" y="5539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algn="ctr"/>
            <a:r>
              <a:rPr lang="en"/>
              <a:t>Workflow/Pipeline</a:t>
            </a:r>
            <a:endParaRPr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7937C66-9006-72EC-C3AA-084F60F181A3}"/>
              </a:ext>
            </a:extLst>
          </p:cNvPr>
          <p:cNvGrpSpPr/>
          <p:nvPr/>
        </p:nvGrpSpPr>
        <p:grpSpPr>
          <a:xfrm>
            <a:off x="804733" y="1317567"/>
            <a:ext cx="10582534" cy="5274967"/>
            <a:chOff x="446733" y="1583033"/>
            <a:chExt cx="10582534" cy="5274967"/>
          </a:xfrm>
        </p:grpSpPr>
        <p:cxnSp>
          <p:nvCxnSpPr>
            <p:cNvPr id="104" name="Google Shape;104;p22"/>
            <p:cNvCxnSpPr>
              <a:stCxn id="105" idx="3"/>
              <a:endCxn id="106" idx="0"/>
            </p:cNvCxnSpPr>
            <p:nvPr/>
          </p:nvCxnSpPr>
          <p:spPr>
            <a:xfrm>
              <a:off x="1280933" y="2726033"/>
              <a:ext cx="0" cy="100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6" name="Google Shape;106;p22"/>
            <p:cNvSpPr/>
            <p:nvPr/>
          </p:nvSpPr>
          <p:spPr>
            <a:xfrm>
              <a:off x="446733" y="3727933"/>
              <a:ext cx="1668400" cy="11824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BUSCO/HMMER/BLAST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07" name="Google Shape;107;p22"/>
            <p:cNvCxnSpPr>
              <a:cxnSpLocks/>
              <a:stCxn id="106" idx="3"/>
              <a:endCxn id="108" idx="2"/>
            </p:cNvCxnSpPr>
            <p:nvPr/>
          </p:nvCxnSpPr>
          <p:spPr>
            <a:xfrm>
              <a:off x="2115133" y="4319133"/>
              <a:ext cx="1057808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9" name="Google Shape;109;p22"/>
            <p:cNvSpPr/>
            <p:nvPr/>
          </p:nvSpPr>
          <p:spPr>
            <a:xfrm>
              <a:off x="3423100" y="1583033"/>
              <a:ext cx="1278000" cy="1195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MSA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0" name="Google Shape;110;p22"/>
            <p:cNvSpPr/>
            <p:nvPr/>
          </p:nvSpPr>
          <p:spPr>
            <a:xfrm>
              <a:off x="6100868" y="1583033"/>
              <a:ext cx="1598400" cy="1195632"/>
            </a:xfrm>
            <a:prstGeom prst="flowChartMultidocumen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Phylogenetic Tree(s) 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1" name="Google Shape;111;p22"/>
            <p:cNvCxnSpPr>
              <a:cxnSpLocks/>
              <a:stCxn id="109" idx="2"/>
              <a:endCxn id="108" idx="1"/>
            </p:cNvCxnSpPr>
            <p:nvPr/>
          </p:nvCxnSpPr>
          <p:spPr>
            <a:xfrm flipH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2" name="Google Shape;112;p22"/>
            <p:cNvCxnSpPr>
              <a:stCxn id="110" idx="3"/>
              <a:endCxn id="113" idx="1"/>
            </p:cNvCxnSpPr>
            <p:nvPr/>
          </p:nvCxnSpPr>
          <p:spPr>
            <a:xfrm>
              <a:off x="7699268" y="2180849"/>
              <a:ext cx="1044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4" name="Google Shape;114;p22"/>
            <p:cNvCxnSpPr>
              <a:endCxn id="115" idx="0"/>
            </p:cNvCxnSpPr>
            <p:nvPr/>
          </p:nvCxnSpPr>
          <p:spPr>
            <a:xfrm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15" name="Google Shape;115;p22"/>
            <p:cNvSpPr/>
            <p:nvPr/>
          </p:nvSpPr>
          <p:spPr>
            <a:xfrm>
              <a:off x="3162133" y="5636000"/>
              <a:ext cx="1800000" cy="12220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SRA /Diamond Alignment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3" name="Google Shape;113;p22"/>
            <p:cNvSpPr/>
            <p:nvPr/>
          </p:nvSpPr>
          <p:spPr>
            <a:xfrm>
              <a:off x="8743267" y="1635633"/>
              <a:ext cx="2286000" cy="1090368"/>
            </a:xfrm>
            <a:prstGeom prst="flowChartTerminator">
              <a:avLst/>
            </a:prstGeom>
            <a:solidFill>
              <a:schemeClr val="lt2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1333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-US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Results/TOR Complex Patterns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  <a:p>
              <a:pPr algn="ctr" defTabSz="1219170">
                <a:buClr>
                  <a:srgbClr val="000000"/>
                </a:buClr>
              </a:pPr>
              <a:endParaRPr sz="1867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2"/>
            <p:cNvSpPr/>
            <p:nvPr/>
          </p:nvSpPr>
          <p:spPr>
            <a:xfrm>
              <a:off x="538533" y="1635633"/>
              <a:ext cx="1484800" cy="1090400"/>
            </a:xfrm>
            <a:prstGeom prst="can">
              <a:avLst>
                <a:gd name="adj" fmla="val 25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NCBI/JGI Genomic Information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08" name="Google Shape;108;p22"/>
            <p:cNvSpPr/>
            <p:nvPr/>
          </p:nvSpPr>
          <p:spPr>
            <a:xfrm>
              <a:off x="2968232" y="3727933"/>
              <a:ext cx="2047086" cy="1182400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 Tables &amp; Taxonomy Tables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6" name="Google Shape;116;p22"/>
            <p:cNvCxnSpPr>
              <a:stCxn id="105" idx="4"/>
              <a:endCxn id="109" idx="1"/>
            </p:cNvCxnSpPr>
            <p:nvPr/>
          </p:nvCxnSpPr>
          <p:spPr>
            <a:xfrm>
              <a:off x="2023333" y="2180833"/>
              <a:ext cx="13996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7" name="Google Shape;117;p22"/>
            <p:cNvCxnSpPr>
              <a:cxnSpLocks/>
              <a:stCxn id="108" idx="5"/>
              <a:endCxn id="110" idx="1"/>
            </p:cNvCxnSpPr>
            <p:nvPr/>
          </p:nvCxnSpPr>
          <p:spPr>
            <a:xfrm flipV="1">
              <a:off x="4810609" y="2180849"/>
              <a:ext cx="1290259" cy="2138284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8" name="Google Shape;118;p22"/>
            <p:cNvCxnSpPr>
              <a:cxnSpLocks/>
              <a:stCxn id="108" idx="1"/>
              <a:endCxn id="109" idx="2"/>
            </p:cNvCxnSpPr>
            <p:nvPr/>
          </p:nvCxnSpPr>
          <p:spPr>
            <a:xfrm flipV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9" name="Google Shape;119;p22"/>
            <p:cNvCxnSpPr>
              <a:cxnSpLocks/>
              <a:stCxn id="115" idx="0"/>
            </p:cNvCxnSpPr>
            <p:nvPr/>
          </p:nvCxnSpPr>
          <p:spPr>
            <a:xfrm flipV="1"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20" name="Google Shape;120;p22"/>
            <p:cNvCxnSpPr>
              <a:cxnSpLocks/>
              <a:stCxn id="121" idx="5"/>
              <a:endCxn id="113" idx="2"/>
            </p:cNvCxnSpPr>
            <p:nvPr/>
          </p:nvCxnSpPr>
          <p:spPr>
            <a:xfrm flipV="1">
              <a:off x="7759644" y="2726001"/>
              <a:ext cx="2126623" cy="1566839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21" name="Google Shape;121;p22"/>
            <p:cNvSpPr/>
            <p:nvPr/>
          </p:nvSpPr>
          <p:spPr>
            <a:xfrm>
              <a:off x="5917266" y="3721333"/>
              <a:ext cx="2047087" cy="1143013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Graphs/Data Table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22" name="Google Shape;122;p22"/>
            <p:cNvCxnSpPr>
              <a:cxnSpLocks/>
              <a:stCxn id="108" idx="5"/>
              <a:endCxn id="121" idx="2"/>
            </p:cNvCxnSpPr>
            <p:nvPr/>
          </p:nvCxnSpPr>
          <p:spPr>
            <a:xfrm flipV="1">
              <a:off x="4810609" y="4292840"/>
              <a:ext cx="1311366" cy="2629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B62C610-0795-7799-D920-106E25FF25D4}"/>
              </a:ext>
            </a:extLst>
          </p:cNvPr>
          <p:cNvGrpSpPr/>
          <p:nvPr/>
        </p:nvGrpSpPr>
        <p:grpSpPr>
          <a:xfrm>
            <a:off x="0" y="0"/>
            <a:ext cx="8758593" cy="5559083"/>
            <a:chOff x="0" y="0"/>
            <a:chExt cx="8758593" cy="5559083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F33E6272-013E-D004-B18A-1365FDC3C00F}"/>
                </a:ext>
              </a:extLst>
            </p:cNvPr>
            <p:cNvSpPr txBox="1"/>
            <p:nvPr/>
          </p:nvSpPr>
          <p:spPr>
            <a:xfrm>
              <a:off x="0" y="0"/>
              <a:ext cx="331019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Simplified </a:t>
              </a:r>
              <a:r>
                <a:rPr lang="en-US" sz="1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Excavata</a:t>
              </a:r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Gain of Plastids</a:t>
              </a:r>
            </a:p>
          </p:txBody>
        </p: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A8868DFE-ADCF-8440-502D-9AC099D6009E}"/>
                </a:ext>
              </a:extLst>
            </p:cNvPr>
            <p:cNvGrpSpPr/>
            <p:nvPr/>
          </p:nvGrpSpPr>
          <p:grpSpPr>
            <a:xfrm>
              <a:off x="1061785" y="1298917"/>
              <a:ext cx="7696808" cy="4260166"/>
              <a:chOff x="1655098" y="841789"/>
              <a:chExt cx="7696808" cy="4260166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0DDFDE8E-710B-3C7D-C20C-35A8659BD1D6}"/>
                  </a:ext>
                </a:extLst>
              </p:cNvPr>
              <p:cNvGrpSpPr/>
              <p:nvPr/>
            </p:nvGrpSpPr>
            <p:grpSpPr>
              <a:xfrm>
                <a:off x="1655098" y="841789"/>
                <a:ext cx="7696808" cy="4260166"/>
                <a:chOff x="0" y="1672427"/>
                <a:chExt cx="7696808" cy="4260166"/>
              </a:xfrm>
            </p:grpSpPr>
            <p:grpSp>
              <p:nvGrpSpPr>
                <p:cNvPr id="33" name="Group 32">
                  <a:extLst>
                    <a:ext uri="{FF2B5EF4-FFF2-40B4-BE49-F238E27FC236}">
                      <a16:creationId xmlns:a16="http://schemas.microsoft.com/office/drawing/2014/main" id="{A2624A89-E223-BA37-CF7E-1485FD7210B9}"/>
                    </a:ext>
                  </a:extLst>
                </p:cNvPr>
                <p:cNvGrpSpPr/>
                <p:nvPr/>
              </p:nvGrpSpPr>
              <p:grpSpPr>
                <a:xfrm>
                  <a:off x="0" y="3313229"/>
                  <a:ext cx="7475744" cy="2612920"/>
                  <a:chOff x="89578" y="2980525"/>
                  <a:chExt cx="7429204" cy="2548919"/>
                </a:xfrm>
              </p:grpSpPr>
              <p:cxnSp>
                <p:nvCxnSpPr>
                  <p:cNvPr id="4" name="Straight Connector 3">
                    <a:extLst>
                      <a:ext uri="{FF2B5EF4-FFF2-40B4-BE49-F238E27FC236}">
                        <a16:creationId xmlns:a16="http://schemas.microsoft.com/office/drawing/2014/main" id="{81265609-3ECF-C3A0-95E1-98A9E7FD7F2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9578" y="4505691"/>
                    <a:ext cx="2114986" cy="0"/>
                  </a:xfrm>
                  <a:prstGeom prst="line">
                    <a:avLst/>
                  </a:prstGeom>
                  <a:ln w="25400"/>
                </p:spPr>
                <p:style>
                  <a:lnRef idx="1">
                    <a:schemeClr val="accent2"/>
                  </a:lnRef>
                  <a:fillRef idx="0">
                    <a:schemeClr val="accent2"/>
                  </a:fillRef>
                  <a:effectRef idx="0">
                    <a:schemeClr val="accent2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" name="Straight Connector 4">
                    <a:extLst>
                      <a:ext uri="{FF2B5EF4-FFF2-40B4-BE49-F238E27FC236}">
                        <a16:creationId xmlns:a16="http://schemas.microsoft.com/office/drawing/2014/main" id="{58D5C1D0-D96B-F2E1-8D4B-45B03E9F72E4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204564" y="3472628"/>
                    <a:ext cx="0" cy="1033063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" name="Straight Connector 5">
                    <a:extLst>
                      <a:ext uri="{FF2B5EF4-FFF2-40B4-BE49-F238E27FC236}">
                        <a16:creationId xmlns:a16="http://schemas.microsoft.com/office/drawing/2014/main" id="{33DC5726-256B-4B76-B107-2C71A645B46F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204564" y="4496381"/>
                    <a:ext cx="0" cy="1033063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" name="Straight Connector 6">
                    <a:extLst>
                      <a:ext uri="{FF2B5EF4-FFF2-40B4-BE49-F238E27FC236}">
                        <a16:creationId xmlns:a16="http://schemas.microsoft.com/office/drawing/2014/main" id="{E668B75C-5784-626A-4E87-FCCC799BF00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204564" y="3472628"/>
                    <a:ext cx="1229671" cy="9310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" name="Straight Connector 7">
                    <a:extLst>
                      <a:ext uri="{FF2B5EF4-FFF2-40B4-BE49-F238E27FC236}">
                        <a16:creationId xmlns:a16="http://schemas.microsoft.com/office/drawing/2014/main" id="{F3E14182-B82D-03BF-A72A-0B91DA6CCA4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204563" y="5515479"/>
                    <a:ext cx="5314219" cy="0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  <a:tailEnd type="triangl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4" name="Straight Connector 23">
                    <a:extLst>
                      <a:ext uri="{FF2B5EF4-FFF2-40B4-BE49-F238E27FC236}">
                        <a16:creationId xmlns:a16="http://schemas.microsoft.com/office/drawing/2014/main" id="{589CF38B-C30B-6039-451E-10864597B1A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3434235" y="2980525"/>
                    <a:ext cx="0" cy="622996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" name="Straight Connector 24">
                    <a:extLst>
                      <a:ext uri="{FF2B5EF4-FFF2-40B4-BE49-F238E27FC236}">
                        <a16:creationId xmlns:a16="http://schemas.microsoft.com/office/drawing/2014/main" id="{E3AA4516-6F42-BC96-94E1-3D38597E326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3434235" y="3581974"/>
                    <a:ext cx="0" cy="543296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" name="Straight Connector 25">
                    <a:extLst>
                      <a:ext uri="{FF2B5EF4-FFF2-40B4-BE49-F238E27FC236}">
                        <a16:creationId xmlns:a16="http://schemas.microsoft.com/office/drawing/2014/main" id="{5BA9FA7F-E461-4CF3-6EA8-B8CA0EA3B1A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434235" y="2990848"/>
                    <a:ext cx="1572665" cy="13751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" name="Straight Connector 26">
                    <a:extLst>
                      <a:ext uri="{FF2B5EF4-FFF2-40B4-BE49-F238E27FC236}">
                        <a16:creationId xmlns:a16="http://schemas.microsoft.com/office/drawing/2014/main" id="{32F5E5AE-0263-BD4B-AB65-743E5494F20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434235" y="4118889"/>
                    <a:ext cx="1165686" cy="6381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3A2595C7-4DB9-94BB-6EB6-0EEDDCCF5DB7}"/>
                    </a:ext>
                  </a:extLst>
                </p:cNvPr>
                <p:cNvSpPr txBox="1"/>
                <p:nvPr/>
              </p:nvSpPr>
              <p:spPr>
                <a:xfrm>
                  <a:off x="4538597" y="4374871"/>
                  <a:ext cx="1464333" cy="24622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Eutetramitia</a:t>
                  </a:r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, etc.</a:t>
                  </a:r>
                </a:p>
              </p:txBody>
            </p:sp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1F2C3643-D348-555F-9465-56FC18BCCC69}"/>
                    </a:ext>
                  </a:extLst>
                </p:cNvPr>
                <p:cNvSpPr txBox="1"/>
                <p:nvPr/>
              </p:nvSpPr>
              <p:spPr>
                <a:xfrm>
                  <a:off x="6232475" y="2607443"/>
                  <a:ext cx="1464333" cy="24622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Euglenophyceae</a:t>
                  </a:r>
                  <a:endPara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8" name="Arc 37">
                  <a:extLst>
                    <a:ext uri="{FF2B5EF4-FFF2-40B4-BE49-F238E27FC236}">
                      <a16:creationId xmlns:a16="http://schemas.microsoft.com/office/drawing/2014/main" id="{977EDBC3-5ECE-9919-0F75-A271DE21B98D}"/>
                    </a:ext>
                  </a:extLst>
                </p:cNvPr>
                <p:cNvSpPr/>
                <p:nvPr/>
              </p:nvSpPr>
              <p:spPr>
                <a:xfrm>
                  <a:off x="4807378" y="1789500"/>
                  <a:ext cx="787577" cy="1892500"/>
                </a:xfrm>
                <a:prstGeom prst="arc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5E1C5912-1D78-E0EE-B4D0-54DD5B2EE26E}"/>
                    </a:ext>
                  </a:extLst>
                </p:cNvPr>
                <p:cNvSpPr txBox="1"/>
                <p:nvPr/>
              </p:nvSpPr>
              <p:spPr>
                <a:xfrm>
                  <a:off x="3868786" y="1672427"/>
                  <a:ext cx="1444888" cy="215444"/>
                </a:xfrm>
                <a:prstGeom prst="rect">
                  <a:avLst/>
                </a:prstGeom>
                <a:noFill/>
                <a:ln w="25400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Chlorophyta Endosymbiosis</a:t>
                  </a:r>
                </a:p>
              </p:txBody>
            </p:sp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A1FC1472-D066-59EE-D036-238784669A33}"/>
                    </a:ext>
                  </a:extLst>
                </p:cNvPr>
                <p:cNvSpPr txBox="1"/>
                <p:nvPr/>
              </p:nvSpPr>
              <p:spPr>
                <a:xfrm>
                  <a:off x="2259097" y="3632548"/>
                  <a:ext cx="787577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Discoba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BEF351A2-D0ED-E601-A053-B72AC7588B50}"/>
                    </a:ext>
                  </a:extLst>
                </p:cNvPr>
                <p:cNvSpPr txBox="1"/>
                <p:nvPr/>
              </p:nvSpPr>
              <p:spPr>
                <a:xfrm>
                  <a:off x="2353133" y="5717149"/>
                  <a:ext cx="787577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Metamonada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79104459-0757-9FD5-8041-F50DE26242C5}"/>
                    </a:ext>
                  </a:extLst>
                </p:cNvPr>
                <p:cNvSpPr txBox="1"/>
                <p:nvPr/>
              </p:nvSpPr>
              <p:spPr>
                <a:xfrm>
                  <a:off x="283373" y="4557256"/>
                  <a:ext cx="206976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Expected Heterotrophic Ancestor</a:t>
                  </a:r>
                </a:p>
                <a:p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TORC1 &amp; TORC2 Present</a:t>
                  </a:r>
                </a:p>
              </p:txBody>
            </p:sp>
          </p:grp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CCD6AFCF-8A2A-D531-4337-0F8800B3886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03224" y="1868630"/>
                <a:ext cx="0" cy="1230512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1E6A160F-6BD6-1329-AC9E-F198AA220E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03224" y="1881910"/>
                <a:ext cx="1284349" cy="773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622367B7-31A9-BC6E-EC24-7EA80DF9EA5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588102" y="3088310"/>
                <a:ext cx="1284349" cy="773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DFBB7B9B-A01B-E7E6-5E7B-102975E97F76}"/>
                  </a:ext>
                </a:extLst>
              </p:cNvPr>
              <p:cNvSpPr txBox="1"/>
              <p:nvPr/>
            </p:nvSpPr>
            <p:spPr>
              <a:xfrm>
                <a:off x="7887572" y="2946074"/>
                <a:ext cx="1464333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Kinetoplastea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209470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E0B7C3-9BB9-B172-AFB8-823656625E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56D92BB-4E60-C852-8170-E2C81119D8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687" y="4133193"/>
            <a:ext cx="5649168" cy="223888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A90BB72-18C6-72E5-5CD9-009FEE7426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146" y="1054346"/>
            <a:ext cx="3944858" cy="167046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A15ED83-4CCA-F15E-F531-80631DC4E62D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1</a:t>
            </a:r>
          </a:p>
        </p:txBody>
      </p:sp>
      <p:pic>
        <p:nvPicPr>
          <p:cNvPr id="17" name="Picture 16" descr="A diagram of a workflow&#10;&#10;AI-generated content may be incorrect.">
            <a:extLst>
              <a:ext uri="{FF2B5EF4-FFF2-40B4-BE49-F238E27FC236}">
                <a16:creationId xmlns:a16="http://schemas.microsoft.com/office/drawing/2014/main" id="{2C5AB4A8-4774-64A0-A3CB-120009837A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3545" y="613993"/>
            <a:ext cx="6342851" cy="3926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4614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07" name="Picture 3506" descr="A diagram of a diagram&#10;&#10;AI-generated content may be incorrect.">
            <a:extLst>
              <a:ext uri="{FF2B5EF4-FFF2-40B4-BE49-F238E27FC236}">
                <a16:creationId xmlns:a16="http://schemas.microsoft.com/office/drawing/2014/main" id="{944F2C1B-3AAE-03B9-4D0A-D61AB17738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053" y="705035"/>
            <a:ext cx="2743200" cy="1543050"/>
          </a:xfrm>
          <a:prstGeom prst="rect">
            <a:avLst/>
          </a:prstGeom>
        </p:spPr>
      </p:pic>
      <p:pic>
        <p:nvPicPr>
          <p:cNvPr id="3509" name="Picture 3508" descr="A graph with black dots and red lines&#10;&#10;AI-generated content may be incorrect.">
            <a:extLst>
              <a:ext uri="{FF2B5EF4-FFF2-40B4-BE49-F238E27FC236}">
                <a16:creationId xmlns:a16="http://schemas.microsoft.com/office/drawing/2014/main" id="{718AC222-6989-8A24-5246-EC0653F98F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027" y="3445081"/>
            <a:ext cx="4846903" cy="2726383"/>
          </a:xfrm>
          <a:prstGeom prst="rect">
            <a:avLst/>
          </a:prstGeom>
        </p:spPr>
      </p:pic>
      <p:pic>
        <p:nvPicPr>
          <p:cNvPr id="3511" name="Picture 3510" descr="A blueprint with lines and a square&#10;&#10;AI-generated content may be incorrect.">
            <a:extLst>
              <a:ext uri="{FF2B5EF4-FFF2-40B4-BE49-F238E27FC236}">
                <a16:creationId xmlns:a16="http://schemas.microsoft.com/office/drawing/2014/main" id="{9EBD400D-E8FE-AB90-2032-89EEBB4F12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686536"/>
            <a:ext cx="2743200" cy="1543050"/>
          </a:xfrm>
          <a:prstGeom prst="rect">
            <a:avLst/>
          </a:prstGeom>
        </p:spPr>
      </p:pic>
      <p:pic>
        <p:nvPicPr>
          <p:cNvPr id="3513" name="Picture 3512" descr="A diagram of a graph&#10;&#10;AI-generated content may be incorrect.">
            <a:extLst>
              <a:ext uri="{FF2B5EF4-FFF2-40B4-BE49-F238E27FC236}">
                <a16:creationId xmlns:a16="http://schemas.microsoft.com/office/drawing/2014/main" id="{AADCB6C9-588A-95F4-2241-9E366AD624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5962" y="2657475"/>
            <a:ext cx="2743200" cy="1543050"/>
          </a:xfrm>
          <a:prstGeom prst="rect">
            <a:avLst/>
          </a:prstGeom>
        </p:spPr>
      </p:pic>
      <p:pic>
        <p:nvPicPr>
          <p:cNvPr id="3515" name="Picture 3514" descr="A diagram of a graph&#10;&#10;AI-generated content may be incorrect.">
            <a:extLst>
              <a:ext uri="{FF2B5EF4-FFF2-40B4-BE49-F238E27FC236}">
                <a16:creationId xmlns:a16="http://schemas.microsoft.com/office/drawing/2014/main" id="{66590464-146A-DDE6-2F69-2629D12C24A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2657475"/>
            <a:ext cx="2743200" cy="1543050"/>
          </a:xfrm>
          <a:prstGeom prst="rect">
            <a:avLst/>
          </a:prstGeom>
        </p:spPr>
      </p:pic>
      <p:pic>
        <p:nvPicPr>
          <p:cNvPr id="3517" name="Picture 3516" descr="A diagram of a graph&#10;&#10;AI-generated content may be incorrect.">
            <a:extLst>
              <a:ext uri="{FF2B5EF4-FFF2-40B4-BE49-F238E27FC236}">
                <a16:creationId xmlns:a16="http://schemas.microsoft.com/office/drawing/2014/main" id="{F10AC478-5C71-4460-873C-7D443AD651D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053" y="4685446"/>
            <a:ext cx="2743200" cy="1543050"/>
          </a:xfrm>
          <a:prstGeom prst="rect">
            <a:avLst/>
          </a:prstGeom>
        </p:spPr>
      </p:pic>
      <p:pic>
        <p:nvPicPr>
          <p:cNvPr id="3519" name="Picture 3518" descr="A diagram of a diagram&#10;&#10;AI-generated content may be incorrect.">
            <a:extLst>
              <a:ext uri="{FF2B5EF4-FFF2-40B4-BE49-F238E27FC236}">
                <a16:creationId xmlns:a16="http://schemas.microsoft.com/office/drawing/2014/main" id="{F5D9E7CA-160C-95BB-EA7F-6C46544FB1A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4685446"/>
            <a:ext cx="2743200" cy="1543050"/>
          </a:xfrm>
          <a:prstGeom prst="rect">
            <a:avLst/>
          </a:prstGeom>
        </p:spPr>
      </p:pic>
      <p:sp>
        <p:nvSpPr>
          <p:cNvPr id="3524" name="TextBox 3523">
            <a:extLst>
              <a:ext uri="{FF2B5EF4-FFF2-40B4-BE49-F238E27FC236}">
                <a16:creationId xmlns:a16="http://schemas.microsoft.com/office/drawing/2014/main" id="{D173A1F1-43CE-A196-46BF-9C0BF212BDF8}"/>
              </a:ext>
            </a:extLst>
          </p:cNvPr>
          <p:cNvSpPr txBox="1"/>
          <p:nvPr/>
        </p:nvSpPr>
        <p:spPr>
          <a:xfrm>
            <a:off x="0" y="32251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2</a:t>
            </a:r>
          </a:p>
        </p:txBody>
      </p:sp>
      <p:pic>
        <p:nvPicPr>
          <p:cNvPr id="3" name="Picture 2" descr="A diagram of a workflow&#10;&#10;AI-generated content may be incorrect.">
            <a:extLst>
              <a:ext uri="{FF2B5EF4-FFF2-40B4-BE49-F238E27FC236}">
                <a16:creationId xmlns:a16="http://schemas.microsoft.com/office/drawing/2014/main" id="{F805CEB7-7280-5052-8F45-EF64550C1D1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778" y="401583"/>
            <a:ext cx="4923168" cy="2769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4385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E3D77205-674F-07D8-DC97-1A87003C6E48}"/>
              </a:ext>
            </a:extLst>
          </p:cNvPr>
          <p:cNvGrpSpPr/>
          <p:nvPr/>
        </p:nvGrpSpPr>
        <p:grpSpPr>
          <a:xfrm>
            <a:off x="397851" y="939114"/>
            <a:ext cx="11396297" cy="440479"/>
            <a:chOff x="126380" y="676505"/>
            <a:chExt cx="12065621" cy="148644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009F572-539D-3607-5E60-8904A45988D5}"/>
                </a:ext>
              </a:extLst>
            </p:cNvPr>
            <p:cNvSpPr/>
            <p:nvPr/>
          </p:nvSpPr>
          <p:spPr>
            <a:xfrm>
              <a:off x="126380" y="676507"/>
              <a:ext cx="2163337" cy="661639"/>
            </a:xfrm>
            <a:prstGeom prst="rect">
              <a:avLst/>
            </a:prstGeom>
            <a:solidFill>
              <a:srgbClr val="929AA9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RICTORN</a:t>
              </a: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6ECBE7E-163A-D0EB-A1E5-A4B3A5E6A9A7}"/>
                </a:ext>
              </a:extLst>
            </p:cNvPr>
            <p:cNvGrpSpPr/>
            <p:nvPr/>
          </p:nvGrpSpPr>
          <p:grpSpPr>
            <a:xfrm>
              <a:off x="126380" y="676505"/>
              <a:ext cx="12065621" cy="1486441"/>
              <a:chOff x="126380" y="676505"/>
              <a:chExt cx="12065621" cy="1486441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C324C9F4-1C42-E262-ED69-70E8CC957960}"/>
                  </a:ext>
                </a:extLst>
              </p:cNvPr>
              <p:cNvSpPr/>
              <p:nvPr/>
            </p:nvSpPr>
            <p:spPr>
              <a:xfrm>
                <a:off x="2289717" y="676507"/>
                <a:ext cx="2371493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RICTORM</a:t>
                </a:r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41A49AF7-B226-756A-ACF0-31FF5C92D026}"/>
                  </a:ext>
                </a:extLst>
              </p:cNvPr>
              <p:cNvSpPr/>
              <p:nvPr/>
            </p:nvSpPr>
            <p:spPr>
              <a:xfrm>
                <a:off x="4661210" y="676506"/>
                <a:ext cx="1888272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RasGEF</a:t>
                </a:r>
                <a:r>
                  <a:rPr lang="en-US" dirty="0"/>
                  <a:t> </a:t>
                </a: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9E0A44FC-075D-B63A-D771-F3D7B135A49B}"/>
                  </a:ext>
                </a:extLst>
              </p:cNvPr>
              <p:cNvSpPr/>
              <p:nvPr/>
            </p:nvSpPr>
            <p:spPr>
              <a:xfrm>
                <a:off x="8712819" y="676507"/>
                <a:ext cx="3479182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RICTOR Phosphorylation</a:t>
                </a:r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185CF291-BCA1-CF67-0FBA-F89FC8381D31}"/>
                  </a:ext>
                </a:extLst>
              </p:cNvPr>
              <p:cNvSpPr/>
              <p:nvPr/>
            </p:nvSpPr>
            <p:spPr>
              <a:xfrm>
                <a:off x="6549481" y="676505"/>
                <a:ext cx="2163337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Domain5</a:t>
                </a:r>
                <a:r>
                  <a:rPr lang="en-US" dirty="0"/>
                  <a:t> </a:t>
                </a:r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F2AC7968-7B7E-BD54-BE18-6790CB85B490}"/>
                  </a:ext>
                </a:extLst>
              </p:cNvPr>
              <p:cNvSpPr/>
              <p:nvPr/>
            </p:nvSpPr>
            <p:spPr>
              <a:xfrm>
                <a:off x="126380" y="1501307"/>
                <a:ext cx="8597586" cy="661639"/>
              </a:xfrm>
              <a:prstGeom prst="rect">
                <a:avLst/>
              </a:prstGeom>
              <a:solidFill>
                <a:srgbClr val="C2C11E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ARM Repeats</a:t>
                </a:r>
              </a:p>
            </p:txBody>
          </p:sp>
        </p:grp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AC63316-D9E4-F792-E994-878D4FC5D3F7}"/>
              </a:ext>
            </a:extLst>
          </p:cNvPr>
          <p:cNvGrpSpPr/>
          <p:nvPr/>
        </p:nvGrpSpPr>
        <p:grpSpPr>
          <a:xfrm>
            <a:off x="443813" y="4531633"/>
            <a:ext cx="11622560" cy="196064"/>
            <a:chOff x="91479" y="404277"/>
            <a:chExt cx="11677058" cy="661643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67DA35F4-D3E4-75B2-3F55-120FF3D3F64D}"/>
                </a:ext>
              </a:extLst>
            </p:cNvPr>
            <p:cNvSpPr/>
            <p:nvPr/>
          </p:nvSpPr>
          <p:spPr>
            <a:xfrm>
              <a:off x="91479" y="404281"/>
              <a:ext cx="2163337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RAPTORN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ADA066F-1EFB-66D8-1B88-68FA91592A01}"/>
                </a:ext>
              </a:extLst>
            </p:cNvPr>
            <p:cNvSpPr/>
            <p:nvPr/>
          </p:nvSpPr>
          <p:spPr>
            <a:xfrm>
              <a:off x="2254816" y="404279"/>
              <a:ext cx="2037978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ARM Repeats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23E2F6AA-D76A-9600-7855-99467A6B9B63}"/>
                </a:ext>
              </a:extLst>
            </p:cNvPr>
            <p:cNvSpPr/>
            <p:nvPr/>
          </p:nvSpPr>
          <p:spPr>
            <a:xfrm>
              <a:off x="7468763" y="404277"/>
              <a:ext cx="429977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WD-40 Repeats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77FF28BA-1361-3094-7D92-87C25920E571}"/>
                </a:ext>
              </a:extLst>
            </p:cNvPr>
            <p:cNvSpPr/>
            <p:nvPr/>
          </p:nvSpPr>
          <p:spPr>
            <a:xfrm>
              <a:off x="4292795" y="404277"/>
              <a:ext cx="108192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HEAT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C492604-18B4-F807-AC8E-096258E81968}"/>
                </a:ext>
              </a:extLst>
            </p:cNvPr>
            <p:cNvSpPr/>
            <p:nvPr/>
          </p:nvSpPr>
          <p:spPr>
            <a:xfrm>
              <a:off x="5374719" y="404277"/>
              <a:ext cx="209404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ARM Repeats</a:t>
              </a: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DB866799-7C74-F87C-6DBF-D821BA8B4372}"/>
              </a:ext>
            </a:extLst>
          </p:cNvPr>
          <p:cNvSpPr txBox="1"/>
          <p:nvPr/>
        </p:nvSpPr>
        <p:spPr>
          <a:xfrm>
            <a:off x="298501" y="750679"/>
            <a:ext cx="3892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945F5BA-B2CD-AC80-65D2-81DBB3716BE6}"/>
              </a:ext>
            </a:extLst>
          </p:cNvPr>
          <p:cNvSpPr txBox="1"/>
          <p:nvPr/>
        </p:nvSpPr>
        <p:spPr>
          <a:xfrm>
            <a:off x="11430000" y="769215"/>
            <a:ext cx="5587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1694</a:t>
            </a:r>
          </a:p>
          <a:p>
            <a:endParaRPr lang="en-US" sz="1000" dirty="0"/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493892C-7C60-065C-D3F1-753B60F1D895}"/>
              </a:ext>
            </a:extLst>
          </p:cNvPr>
          <p:cNvCxnSpPr>
            <a:cxnSpLocks/>
            <a:stCxn id="42" idx="0"/>
            <a:endCxn id="27" idx="2"/>
          </p:cNvCxnSpPr>
          <p:nvPr/>
        </p:nvCxnSpPr>
        <p:spPr>
          <a:xfrm flipV="1">
            <a:off x="1341275" y="4727697"/>
            <a:ext cx="179158" cy="2864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66B1EE8D-3218-C7B3-92DA-CF5BC948F881}"/>
              </a:ext>
            </a:extLst>
          </p:cNvPr>
          <p:cNvCxnSpPr>
            <a:cxnSpLocks/>
            <a:stCxn id="46" idx="0"/>
            <a:endCxn id="28" idx="2"/>
          </p:cNvCxnSpPr>
          <p:nvPr/>
        </p:nvCxnSpPr>
        <p:spPr>
          <a:xfrm flipV="1">
            <a:off x="3529300" y="4727697"/>
            <a:ext cx="81987" cy="2864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55387D27-9AA9-362F-4363-67D0F2BD10D8}"/>
              </a:ext>
            </a:extLst>
          </p:cNvPr>
          <p:cNvCxnSpPr>
            <a:cxnSpLocks/>
            <a:stCxn id="50" idx="0"/>
            <a:endCxn id="30" idx="2"/>
          </p:cNvCxnSpPr>
          <p:nvPr/>
        </p:nvCxnSpPr>
        <p:spPr>
          <a:xfrm flipH="1" flipV="1">
            <a:off x="5163959" y="4727696"/>
            <a:ext cx="315003" cy="28646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AB115F77-5FC2-FF24-B8D1-61AA7865C68D}"/>
              </a:ext>
            </a:extLst>
          </p:cNvPr>
          <p:cNvCxnSpPr>
            <a:cxnSpLocks/>
            <a:stCxn id="60" idx="0"/>
            <a:endCxn id="31" idx="2"/>
          </p:cNvCxnSpPr>
          <p:nvPr/>
        </p:nvCxnSpPr>
        <p:spPr>
          <a:xfrm flipH="1" flipV="1">
            <a:off x="6744532" y="4727696"/>
            <a:ext cx="764088" cy="28646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EC5D167A-867E-94E2-4BA1-553E6F616EEE}"/>
              </a:ext>
            </a:extLst>
          </p:cNvPr>
          <p:cNvCxnSpPr>
            <a:cxnSpLocks/>
            <a:stCxn id="69" idx="0"/>
            <a:endCxn id="29" idx="2"/>
          </p:cNvCxnSpPr>
          <p:nvPr/>
        </p:nvCxnSpPr>
        <p:spPr>
          <a:xfrm flipV="1">
            <a:off x="9701910" y="4727696"/>
            <a:ext cx="224610" cy="21532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0E8E25C-4CE0-6EF1-879B-CC118389EF9A}"/>
              </a:ext>
            </a:extLst>
          </p:cNvPr>
          <p:cNvCxnSpPr>
            <a:cxnSpLocks/>
            <a:stCxn id="3" idx="0"/>
            <a:endCxn id="9" idx="2"/>
          </p:cNvCxnSpPr>
          <p:nvPr/>
        </p:nvCxnSpPr>
        <p:spPr>
          <a:xfrm flipH="1" flipV="1">
            <a:off x="1419516" y="1135179"/>
            <a:ext cx="100917" cy="58887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8831E3A9-FA1C-4914-78E9-A645DD25AEBD}"/>
              </a:ext>
            </a:extLst>
          </p:cNvPr>
          <p:cNvCxnSpPr>
            <a:cxnSpLocks/>
            <a:endCxn id="11" idx="2"/>
          </p:cNvCxnSpPr>
          <p:nvPr/>
        </p:nvCxnSpPr>
        <p:spPr>
          <a:xfrm flipH="1" flipV="1">
            <a:off x="3561149" y="1135179"/>
            <a:ext cx="279320" cy="6194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C9D61595-9C47-A5B0-948C-BA2395D5677A}"/>
              </a:ext>
            </a:extLst>
          </p:cNvPr>
          <p:cNvCxnSpPr>
            <a:cxnSpLocks/>
            <a:stCxn id="16" idx="0"/>
            <a:endCxn id="12" idx="2"/>
          </p:cNvCxnSpPr>
          <p:nvPr/>
        </p:nvCxnSpPr>
        <p:spPr>
          <a:xfrm flipH="1" flipV="1">
            <a:off x="5572879" y="1135178"/>
            <a:ext cx="726193" cy="6194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948FB508-FB05-203B-09D2-101B267B635F}"/>
              </a:ext>
            </a:extLst>
          </p:cNvPr>
          <p:cNvCxnSpPr>
            <a:cxnSpLocks/>
            <a:stCxn id="22" idx="0"/>
            <a:endCxn id="14" idx="2"/>
          </p:cNvCxnSpPr>
          <p:nvPr/>
        </p:nvCxnSpPr>
        <p:spPr>
          <a:xfrm flipH="1" flipV="1">
            <a:off x="7486304" y="1135178"/>
            <a:ext cx="939619" cy="6194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E5F359A0-FEF1-9437-A924-21432ECD6520}"/>
              </a:ext>
            </a:extLst>
          </p:cNvPr>
          <p:cNvCxnSpPr>
            <a:cxnSpLocks/>
            <a:stCxn id="36" idx="0"/>
            <a:endCxn id="13" idx="2"/>
          </p:cNvCxnSpPr>
          <p:nvPr/>
        </p:nvCxnSpPr>
        <p:spPr>
          <a:xfrm flipH="1" flipV="1">
            <a:off x="10151059" y="1135179"/>
            <a:ext cx="399901" cy="6194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50727B59-80A3-D0BE-E51E-354160DBFAA6}"/>
              </a:ext>
            </a:extLst>
          </p:cNvPr>
          <p:cNvSpPr txBox="1"/>
          <p:nvPr/>
        </p:nvSpPr>
        <p:spPr>
          <a:xfrm>
            <a:off x="249194" y="4316305"/>
            <a:ext cx="3892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D5A273D-89BB-927E-3D10-B4E5BFB736D6}"/>
              </a:ext>
            </a:extLst>
          </p:cNvPr>
          <p:cNvSpPr txBox="1"/>
          <p:nvPr/>
        </p:nvSpPr>
        <p:spPr>
          <a:xfrm>
            <a:off x="11633233" y="4316304"/>
            <a:ext cx="5587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1353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B0D3C0A-FC76-054A-0D66-2F9D5105A412}"/>
              </a:ext>
            </a:extLst>
          </p:cNvPr>
          <p:cNvSpPr txBox="1"/>
          <p:nvPr/>
        </p:nvSpPr>
        <p:spPr>
          <a:xfrm>
            <a:off x="-10418" y="2048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3</a:t>
            </a:r>
          </a:p>
        </p:txBody>
      </p:sp>
      <p:pic>
        <p:nvPicPr>
          <p:cNvPr id="3" name="Picture 2" descr="A colorful lines and numbers&#10;&#10;AI-generated content may be incorrect.">
            <a:extLst>
              <a:ext uri="{FF2B5EF4-FFF2-40B4-BE49-F238E27FC236}">
                <a16:creationId xmlns:a16="http://schemas.microsoft.com/office/drawing/2014/main" id="{917F9DB1-3465-FAB8-A307-57B4AB2235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03" y="1724057"/>
            <a:ext cx="2942859" cy="1417320"/>
          </a:xfrm>
          <a:prstGeom prst="rect">
            <a:avLst/>
          </a:prstGeom>
        </p:spPr>
      </p:pic>
      <p:pic>
        <p:nvPicPr>
          <p:cNvPr id="6" name="Picture 5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C5A9E4C7-FA11-1D85-D389-D7EB7AFAB7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26"/>
          <a:stretch/>
        </p:blipFill>
        <p:spPr>
          <a:xfrm>
            <a:off x="3161479" y="1724057"/>
            <a:ext cx="1950361" cy="1417320"/>
          </a:xfrm>
          <a:prstGeom prst="rect">
            <a:avLst/>
          </a:prstGeom>
        </p:spPr>
      </p:pic>
      <p:pic>
        <p:nvPicPr>
          <p:cNvPr id="16" name="Picture 15" descr="A close-up of a graph&#10;&#10;AI-generated content may be incorrect.">
            <a:extLst>
              <a:ext uri="{FF2B5EF4-FFF2-40B4-BE49-F238E27FC236}">
                <a16:creationId xmlns:a16="http://schemas.microsoft.com/office/drawing/2014/main" id="{F0EC92C3-E8AA-C7B6-7869-EBEC621CE4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13"/>
          <a:stretch/>
        </p:blipFill>
        <p:spPr>
          <a:xfrm>
            <a:off x="5323323" y="1754658"/>
            <a:ext cx="1951497" cy="1417320"/>
          </a:xfrm>
          <a:prstGeom prst="rect">
            <a:avLst/>
          </a:prstGeom>
        </p:spPr>
      </p:pic>
      <p:pic>
        <p:nvPicPr>
          <p:cNvPr id="22" name="Picture 21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F5AD692E-3E23-C57B-3640-F5C57C317D7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05"/>
          <a:stretch/>
        </p:blipFill>
        <p:spPr>
          <a:xfrm>
            <a:off x="7450048" y="1754658"/>
            <a:ext cx="1951749" cy="1417320"/>
          </a:xfrm>
          <a:prstGeom prst="rect">
            <a:avLst/>
          </a:prstGeom>
        </p:spPr>
      </p:pic>
      <p:pic>
        <p:nvPicPr>
          <p:cNvPr id="36" name="Picture 35" descr="A close-up of a chart&#10;&#10;AI-generated content may be incorrect.">
            <a:extLst>
              <a:ext uri="{FF2B5EF4-FFF2-40B4-BE49-F238E27FC236}">
                <a16:creationId xmlns:a16="http://schemas.microsoft.com/office/drawing/2014/main" id="{B7342E9E-26FC-3A4E-1D13-47FDDC21B9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61"/>
          <a:stretch/>
        </p:blipFill>
        <p:spPr>
          <a:xfrm>
            <a:off x="9577025" y="1754658"/>
            <a:ext cx="1947870" cy="1417320"/>
          </a:xfrm>
          <a:prstGeom prst="rect">
            <a:avLst/>
          </a:prstGeom>
        </p:spPr>
      </p:pic>
      <p:pic>
        <p:nvPicPr>
          <p:cNvPr id="42" name="Picture 41" descr="A colorful lines and letters&#10;&#10;AI-generated content may be incorrect.">
            <a:extLst>
              <a:ext uri="{FF2B5EF4-FFF2-40B4-BE49-F238E27FC236}">
                <a16:creationId xmlns:a16="http://schemas.microsoft.com/office/drawing/2014/main" id="{559FD538-6029-A922-F0C2-2ADDA815EA8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194" y="5014161"/>
            <a:ext cx="2184162" cy="1417320"/>
          </a:xfrm>
          <a:prstGeom prst="rect">
            <a:avLst/>
          </a:prstGeom>
        </p:spPr>
      </p:pic>
      <p:pic>
        <p:nvPicPr>
          <p:cNvPr id="46" name="Picture 45" descr="A colorful lines and dots&#10;&#10;AI-generated content may be incorrect.">
            <a:extLst>
              <a:ext uri="{FF2B5EF4-FFF2-40B4-BE49-F238E27FC236}">
                <a16:creationId xmlns:a16="http://schemas.microsoft.com/office/drawing/2014/main" id="{433EEC63-99AE-FE0C-1647-2443E82354E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05"/>
          <a:stretch/>
        </p:blipFill>
        <p:spPr>
          <a:xfrm>
            <a:off x="2670976" y="5014161"/>
            <a:ext cx="1716647" cy="1417320"/>
          </a:xfrm>
          <a:prstGeom prst="rect">
            <a:avLst/>
          </a:prstGeom>
        </p:spPr>
      </p:pic>
      <p:pic>
        <p:nvPicPr>
          <p:cNvPr id="50" name="Picture 49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57E0F7F6-C24C-8C84-6C83-302AFEACE2F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75"/>
          <a:stretch/>
        </p:blipFill>
        <p:spPr>
          <a:xfrm>
            <a:off x="4625243" y="5014161"/>
            <a:ext cx="1707438" cy="1417320"/>
          </a:xfrm>
          <a:prstGeom prst="rect">
            <a:avLst/>
          </a:prstGeom>
        </p:spPr>
      </p:pic>
      <p:pic>
        <p:nvPicPr>
          <p:cNvPr id="60" name="Picture 59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33DE5629-E472-384F-CF0F-E1DAA399242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78"/>
          <a:stretch/>
        </p:blipFill>
        <p:spPr>
          <a:xfrm>
            <a:off x="6570301" y="5014161"/>
            <a:ext cx="1876638" cy="1417320"/>
          </a:xfrm>
          <a:prstGeom prst="rect">
            <a:avLst/>
          </a:prstGeom>
        </p:spPr>
      </p:pic>
      <p:pic>
        <p:nvPicPr>
          <p:cNvPr id="69" name="Picture 6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386B0BC-E707-2C14-224C-753B4B6895B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20"/>
          <a:stretch/>
        </p:blipFill>
        <p:spPr>
          <a:xfrm>
            <a:off x="8858790" y="4943025"/>
            <a:ext cx="1686240" cy="1417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7192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0DBDFE7D-6F11-5B76-7F34-787835AC009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239"/>
          <a:stretch/>
        </p:blipFill>
        <p:spPr>
          <a:xfrm>
            <a:off x="-778941" y="593073"/>
            <a:ext cx="9209121" cy="582126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505189A-77FD-80FC-3C56-C8604B010F20}"/>
              </a:ext>
            </a:extLst>
          </p:cNvPr>
          <p:cNvSpPr txBox="1"/>
          <p:nvPr/>
        </p:nvSpPr>
        <p:spPr>
          <a:xfrm>
            <a:off x="0" y="223741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4</a:t>
            </a:r>
          </a:p>
        </p:txBody>
      </p:sp>
      <p:pic>
        <p:nvPicPr>
          <p:cNvPr id="3" name="Picture 2" descr="A green circle with a number of percentages&#10;&#10;AI-generated content may be incorrect.">
            <a:extLst>
              <a:ext uri="{FF2B5EF4-FFF2-40B4-BE49-F238E27FC236}">
                <a16:creationId xmlns:a16="http://schemas.microsoft.com/office/drawing/2014/main" id="{6F29BF33-9825-EB2B-A222-4B236E9A0A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8386" y="325691"/>
            <a:ext cx="3046790" cy="2177876"/>
          </a:xfrm>
          <a:prstGeom prst="rect">
            <a:avLst/>
          </a:prstGeom>
        </p:spPr>
      </p:pic>
      <p:pic>
        <p:nvPicPr>
          <p:cNvPr id="4" name="Picture 3" descr="A pie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646ABB91-A6AA-38FD-BACD-B8F8B94F93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7205" y="2329592"/>
            <a:ext cx="3046790" cy="2348222"/>
          </a:xfrm>
          <a:prstGeom prst="rect">
            <a:avLst/>
          </a:prstGeom>
        </p:spPr>
      </p:pic>
      <p:pic>
        <p:nvPicPr>
          <p:cNvPr id="6" name="Picture 5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9414D83E-5102-D6CF-7FB7-B26DBFA81C7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7204" y="4460764"/>
            <a:ext cx="3046791" cy="2397236"/>
          </a:xfrm>
          <a:prstGeom prst="rect">
            <a:avLst/>
          </a:prstGeom>
        </p:spPr>
      </p:pic>
      <p:pic>
        <p:nvPicPr>
          <p:cNvPr id="8" name="Picture 7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D3D488A4-500F-C7E4-780D-E4058BC6DE0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75" r="11434"/>
          <a:stretch/>
        </p:blipFill>
        <p:spPr>
          <a:xfrm>
            <a:off x="1" y="593073"/>
            <a:ext cx="7597202" cy="5821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9045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e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ADB5C17E-D50A-5A34-642D-6F3182CF14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3497" y="112758"/>
            <a:ext cx="3131652" cy="2413627"/>
          </a:xfrm>
          <a:prstGeom prst="rect">
            <a:avLst/>
          </a:prstGeom>
        </p:spPr>
      </p:pic>
      <p:pic>
        <p:nvPicPr>
          <p:cNvPr id="7" name="Picture 6" descr="A green circle with a number of percentages&#10;&#10;AI-generated content may be incorrect.">
            <a:extLst>
              <a:ext uri="{FF2B5EF4-FFF2-40B4-BE49-F238E27FC236}">
                <a16:creationId xmlns:a16="http://schemas.microsoft.com/office/drawing/2014/main" id="{CED7A41A-09C9-5E77-5A07-0062E8F0F5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6834" y="4370914"/>
            <a:ext cx="3194257" cy="2487086"/>
          </a:xfrm>
          <a:prstGeom prst="rect">
            <a:avLst/>
          </a:prstGeom>
        </p:spPr>
      </p:pic>
      <p:pic>
        <p:nvPicPr>
          <p:cNvPr id="11" name="Picture 10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EB7B6B8B-9391-9F6A-1AE5-9EFAD71E63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3497" y="2290061"/>
            <a:ext cx="2920932" cy="220800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08A5622-C63B-517B-D274-8D0A4BE5F153}"/>
              </a:ext>
            </a:extLst>
          </p:cNvPr>
          <p:cNvSpPr txBox="1"/>
          <p:nvPr/>
        </p:nvSpPr>
        <p:spPr>
          <a:xfrm>
            <a:off x="0" y="112758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5</a:t>
            </a:r>
          </a:p>
        </p:txBody>
      </p:sp>
      <p:pic>
        <p:nvPicPr>
          <p:cNvPr id="18" name="Picture 17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D613BB24-EF9A-3A3D-D155-AA678952DF0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42" r="15869"/>
          <a:stretch/>
        </p:blipFill>
        <p:spPr>
          <a:xfrm>
            <a:off x="141514" y="781606"/>
            <a:ext cx="8285320" cy="5455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1462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C2E62E3D-30E5-F436-C535-D74C6B52821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40" t="4198" r="11167" b="9718"/>
          <a:stretch/>
        </p:blipFill>
        <p:spPr>
          <a:xfrm>
            <a:off x="385030" y="0"/>
            <a:ext cx="6379225" cy="4141075"/>
          </a:xfrm>
          <a:prstGeom prst="rect">
            <a:avLst/>
          </a:prstGeom>
        </p:spPr>
      </p:pic>
      <p:pic>
        <p:nvPicPr>
          <p:cNvPr id="2" name="Picture 1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45C6524D-5C54-E995-FA16-31A72DF37F2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42" r="14344"/>
          <a:stretch/>
        </p:blipFill>
        <p:spPr>
          <a:xfrm>
            <a:off x="6605195" y="381671"/>
            <a:ext cx="5238974" cy="3340476"/>
          </a:xfrm>
          <a:prstGeom prst="rect">
            <a:avLst/>
          </a:prstGeom>
        </p:spPr>
      </p:pic>
      <p:pic>
        <p:nvPicPr>
          <p:cNvPr id="5" name="Picture 4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1D8CF165-7A84-CCAA-815A-04FB003A9C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214" y="4141075"/>
            <a:ext cx="3204429" cy="2521267"/>
          </a:xfrm>
          <a:prstGeom prst="rect">
            <a:avLst/>
          </a:prstGeom>
        </p:spPr>
      </p:pic>
      <p:pic>
        <p:nvPicPr>
          <p:cNvPr id="6" name="Picture 5" descr="A pie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DF024B6B-1121-58A0-C3EC-BEC1020288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1539" y="4141075"/>
            <a:ext cx="3379433" cy="2604597"/>
          </a:xfrm>
          <a:prstGeom prst="rect">
            <a:avLst/>
          </a:prstGeom>
        </p:spPr>
      </p:pic>
      <p:pic>
        <p:nvPicPr>
          <p:cNvPr id="8" name="Picture 7" descr="A green circle with a number of percentages&#10;&#10;AI-generated content may be incorrect.">
            <a:extLst>
              <a:ext uri="{FF2B5EF4-FFF2-40B4-BE49-F238E27FC236}">
                <a16:creationId xmlns:a16="http://schemas.microsoft.com/office/drawing/2014/main" id="{ABC2E13A-6E45-C412-0717-3DD51202F4F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6140" y="3983169"/>
            <a:ext cx="3379433" cy="2631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8119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505189A-77FD-80FC-3C56-C8604B010F20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4</a:t>
            </a:r>
          </a:p>
        </p:txBody>
      </p:sp>
      <p:pic>
        <p:nvPicPr>
          <p:cNvPr id="5" name="Picture 4" descr="A circular object with numbers and lines&#10;&#10;AI-generated content may be incorrect.">
            <a:extLst>
              <a:ext uri="{FF2B5EF4-FFF2-40B4-BE49-F238E27FC236}">
                <a16:creationId xmlns:a16="http://schemas.microsoft.com/office/drawing/2014/main" id="{D466291B-6328-2FF0-2076-7A02219C28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01" r="1983"/>
          <a:stretch/>
        </p:blipFill>
        <p:spPr>
          <a:xfrm>
            <a:off x="0" y="1000462"/>
            <a:ext cx="6282061" cy="4317753"/>
          </a:xfrm>
          <a:prstGeom prst="rect">
            <a:avLst/>
          </a:prstGeom>
        </p:spPr>
      </p:pic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3CAE530-32FE-1A18-97E9-787A358C90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1856" y="1000462"/>
            <a:ext cx="6998822" cy="4216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0014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A04AD91-22CD-E843-52D9-57F64AAFD86F}"/>
              </a:ext>
            </a:extLst>
          </p:cNvPr>
          <p:cNvSpPr/>
          <p:nvPr/>
        </p:nvSpPr>
        <p:spPr>
          <a:xfrm>
            <a:off x="51215" y="2539696"/>
            <a:ext cx="1270660" cy="55962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LECA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9A18BA2-88F4-9201-35DE-B78746E40F07}"/>
              </a:ext>
            </a:extLst>
          </p:cNvPr>
          <p:cNvCxnSpPr>
            <a:cxnSpLocks/>
            <a:stCxn id="2" idx="6"/>
          </p:cNvCxnSpPr>
          <p:nvPr/>
        </p:nvCxnSpPr>
        <p:spPr>
          <a:xfrm>
            <a:off x="1321875" y="2819506"/>
            <a:ext cx="775267" cy="1437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Oval 32">
            <a:extLst>
              <a:ext uri="{FF2B5EF4-FFF2-40B4-BE49-F238E27FC236}">
                <a16:creationId xmlns:a16="http://schemas.microsoft.com/office/drawing/2014/main" id="{E6837208-9AEC-4C73-4DCF-DA586EC60B1D}"/>
              </a:ext>
            </a:extLst>
          </p:cNvPr>
          <p:cNvSpPr/>
          <p:nvPr/>
        </p:nvSpPr>
        <p:spPr>
          <a:xfrm>
            <a:off x="4239609" y="3005330"/>
            <a:ext cx="1319739" cy="607019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SAR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+TORC2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AE07D460-7761-F68C-0B82-9CE9BB3FB8DC}"/>
              </a:ext>
            </a:extLst>
          </p:cNvPr>
          <p:cNvSpPr/>
          <p:nvPr/>
        </p:nvSpPr>
        <p:spPr>
          <a:xfrm>
            <a:off x="4055048" y="2008311"/>
            <a:ext cx="1725560" cy="55561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Archaeplastida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24CCD59-0B4B-B506-EDF3-7278C9DD2AFD}"/>
              </a:ext>
            </a:extLst>
          </p:cNvPr>
          <p:cNvCxnSpPr>
            <a:cxnSpLocks/>
            <a:endCxn id="35" idx="2"/>
          </p:cNvCxnSpPr>
          <p:nvPr/>
        </p:nvCxnSpPr>
        <p:spPr>
          <a:xfrm>
            <a:off x="3013394" y="2286117"/>
            <a:ext cx="104165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Curved Up Arrow 33">
            <a:extLst>
              <a:ext uri="{FF2B5EF4-FFF2-40B4-BE49-F238E27FC236}">
                <a16:creationId xmlns:a16="http://schemas.microsoft.com/office/drawing/2014/main" id="{D3737763-05BE-4F90-FD84-F56BB23672B5}"/>
              </a:ext>
            </a:extLst>
          </p:cNvPr>
          <p:cNvSpPr/>
          <p:nvPr/>
        </p:nvSpPr>
        <p:spPr>
          <a:xfrm>
            <a:off x="3036185" y="1736503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FF00"/>
          </a:solidFill>
          <a:ln>
            <a:solidFill>
              <a:srgbClr val="C2C11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4B64D17-7473-08D7-08C5-C9EB5827EF4D}"/>
              </a:ext>
            </a:extLst>
          </p:cNvPr>
          <p:cNvSpPr txBox="1"/>
          <p:nvPr/>
        </p:nvSpPr>
        <p:spPr>
          <a:xfrm>
            <a:off x="1925390" y="1344225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Primary  Endosymbiosis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835C0586-6E01-0C2C-E2DA-67069B2D7E06}"/>
              </a:ext>
            </a:extLst>
          </p:cNvPr>
          <p:cNvSpPr/>
          <p:nvPr/>
        </p:nvSpPr>
        <p:spPr>
          <a:xfrm>
            <a:off x="3539003" y="1304762"/>
            <a:ext cx="894064" cy="327217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2AA2066-4AAA-0D37-A618-DB42C0FA5C18}"/>
              </a:ext>
            </a:extLst>
          </p:cNvPr>
          <p:cNvSpPr txBox="1"/>
          <p:nvPr/>
        </p:nvSpPr>
        <p:spPr>
          <a:xfrm>
            <a:off x="7965884" y="2983741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  <p:cxnSp>
        <p:nvCxnSpPr>
          <p:cNvPr id="51" name="Curved Connector 50">
            <a:extLst>
              <a:ext uri="{FF2B5EF4-FFF2-40B4-BE49-F238E27FC236}">
                <a16:creationId xmlns:a16="http://schemas.microsoft.com/office/drawing/2014/main" id="{5CDD9FD0-3EDF-3BC4-1FAC-B4FCC0D334DD}"/>
              </a:ext>
            </a:extLst>
          </p:cNvPr>
          <p:cNvCxnSpPr>
            <a:cxnSpLocks/>
            <a:stCxn id="33" idx="6"/>
            <a:endCxn id="26" idx="2"/>
          </p:cNvCxnSpPr>
          <p:nvPr/>
        </p:nvCxnSpPr>
        <p:spPr>
          <a:xfrm flipV="1">
            <a:off x="5559348" y="2210159"/>
            <a:ext cx="922563" cy="1098681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Curved Connector 56">
            <a:extLst>
              <a:ext uri="{FF2B5EF4-FFF2-40B4-BE49-F238E27FC236}">
                <a16:creationId xmlns:a16="http://schemas.microsoft.com/office/drawing/2014/main" id="{1260B233-EF72-9D17-CFF2-BE0CD81F5D7B}"/>
              </a:ext>
            </a:extLst>
          </p:cNvPr>
          <p:cNvCxnSpPr>
            <a:cxnSpLocks/>
          </p:cNvCxnSpPr>
          <p:nvPr/>
        </p:nvCxnSpPr>
        <p:spPr>
          <a:xfrm>
            <a:off x="3013394" y="2284694"/>
            <a:ext cx="1226489" cy="1021728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Curved Connector 58">
            <a:extLst>
              <a:ext uri="{FF2B5EF4-FFF2-40B4-BE49-F238E27FC236}">
                <a16:creationId xmlns:a16="http://schemas.microsoft.com/office/drawing/2014/main" id="{9C7FE94E-31A1-AA37-A89E-B42E7461103A}"/>
              </a:ext>
            </a:extLst>
          </p:cNvPr>
          <p:cNvCxnSpPr/>
          <p:nvPr/>
        </p:nvCxnSpPr>
        <p:spPr>
          <a:xfrm flipV="1">
            <a:off x="2030549" y="2280935"/>
            <a:ext cx="1005636" cy="552946"/>
          </a:xfrm>
          <a:prstGeom prst="curved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CC3F38F2-A8E2-E273-AF9F-7942B04F2692}"/>
              </a:ext>
            </a:extLst>
          </p:cNvPr>
          <p:cNvCxnSpPr>
            <a:cxnSpLocks/>
            <a:stCxn id="142" idx="6"/>
            <a:endCxn id="133" idx="2"/>
          </p:cNvCxnSpPr>
          <p:nvPr/>
        </p:nvCxnSpPr>
        <p:spPr>
          <a:xfrm>
            <a:off x="9011900" y="3891058"/>
            <a:ext cx="1127179" cy="51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Oval 72">
            <a:extLst>
              <a:ext uri="{FF2B5EF4-FFF2-40B4-BE49-F238E27FC236}">
                <a16:creationId xmlns:a16="http://schemas.microsoft.com/office/drawing/2014/main" id="{BC7ACDE3-FB42-D1C6-26CF-9F09421943EC}"/>
              </a:ext>
            </a:extLst>
          </p:cNvPr>
          <p:cNvSpPr/>
          <p:nvPr/>
        </p:nvSpPr>
        <p:spPr>
          <a:xfrm>
            <a:off x="9690268" y="2943242"/>
            <a:ext cx="894064" cy="327217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sp>
        <p:nvSpPr>
          <p:cNvPr id="77" name="Curved Up Arrow 76">
            <a:extLst>
              <a:ext uri="{FF2B5EF4-FFF2-40B4-BE49-F238E27FC236}">
                <a16:creationId xmlns:a16="http://schemas.microsoft.com/office/drawing/2014/main" id="{04E8D20E-40E0-8CE3-8C77-41114069FCEE}"/>
              </a:ext>
            </a:extLst>
          </p:cNvPr>
          <p:cNvSpPr/>
          <p:nvPr/>
        </p:nvSpPr>
        <p:spPr>
          <a:xfrm>
            <a:off x="9131664" y="3344026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933B"/>
          </a:solidFill>
          <a:ln>
            <a:solidFill>
              <a:srgbClr val="FF93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89" name="Curved Connector 88">
            <a:extLst>
              <a:ext uri="{FF2B5EF4-FFF2-40B4-BE49-F238E27FC236}">
                <a16:creationId xmlns:a16="http://schemas.microsoft.com/office/drawing/2014/main" id="{7A762460-1349-EC08-86DB-C20DADCB7CEA}"/>
              </a:ext>
            </a:extLst>
          </p:cNvPr>
          <p:cNvCxnSpPr>
            <a:cxnSpLocks/>
            <a:endCxn id="97" idx="2"/>
          </p:cNvCxnSpPr>
          <p:nvPr/>
        </p:nvCxnSpPr>
        <p:spPr>
          <a:xfrm rot="16200000" flipH="1">
            <a:off x="1455285" y="3417143"/>
            <a:ext cx="2047587" cy="852315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7" name="Oval 96">
            <a:extLst>
              <a:ext uri="{FF2B5EF4-FFF2-40B4-BE49-F238E27FC236}">
                <a16:creationId xmlns:a16="http://schemas.microsoft.com/office/drawing/2014/main" id="{BBC2DE68-1543-F743-CB49-4C4C2EEF1204}"/>
              </a:ext>
            </a:extLst>
          </p:cNvPr>
          <p:cNvSpPr/>
          <p:nvPr/>
        </p:nvSpPr>
        <p:spPr>
          <a:xfrm>
            <a:off x="2905236" y="4589289"/>
            <a:ext cx="1303979" cy="55561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Excavates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+TORC2</a:t>
            </a:r>
          </a:p>
        </p:txBody>
      </p:sp>
      <p:cxnSp>
        <p:nvCxnSpPr>
          <p:cNvPr id="102" name="Curved Connector 101">
            <a:extLst>
              <a:ext uri="{FF2B5EF4-FFF2-40B4-BE49-F238E27FC236}">
                <a16:creationId xmlns:a16="http://schemas.microsoft.com/office/drawing/2014/main" id="{C5A4ED3B-15FD-1BBB-BAEA-F53F759C8D0A}"/>
              </a:ext>
            </a:extLst>
          </p:cNvPr>
          <p:cNvCxnSpPr>
            <a:cxnSpLocks/>
            <a:stCxn id="33" idx="6"/>
          </p:cNvCxnSpPr>
          <p:nvPr/>
        </p:nvCxnSpPr>
        <p:spPr>
          <a:xfrm>
            <a:off x="5559348" y="3308840"/>
            <a:ext cx="1807669" cy="565463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0047E8E3-962D-DA1B-8F54-2B692D6705F8}"/>
              </a:ext>
            </a:extLst>
          </p:cNvPr>
          <p:cNvCxnSpPr>
            <a:cxnSpLocks/>
            <a:stCxn id="97" idx="6"/>
          </p:cNvCxnSpPr>
          <p:nvPr/>
        </p:nvCxnSpPr>
        <p:spPr>
          <a:xfrm>
            <a:off x="4209215" y="4867095"/>
            <a:ext cx="1165431" cy="76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2" name="Curved Up Arrow 121">
            <a:extLst>
              <a:ext uri="{FF2B5EF4-FFF2-40B4-BE49-F238E27FC236}">
                <a16:creationId xmlns:a16="http://schemas.microsoft.com/office/drawing/2014/main" id="{DC8E7A65-2130-2A10-E631-18591CF51CCF}"/>
              </a:ext>
            </a:extLst>
          </p:cNvPr>
          <p:cNvSpPr/>
          <p:nvPr/>
        </p:nvSpPr>
        <p:spPr>
          <a:xfrm>
            <a:off x="4298496" y="4304696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933B"/>
          </a:solidFill>
          <a:ln>
            <a:solidFill>
              <a:srgbClr val="FF93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0FC8219A-6CAA-B7E7-0BC5-B05B2090B496}"/>
              </a:ext>
            </a:extLst>
          </p:cNvPr>
          <p:cNvSpPr txBox="1"/>
          <p:nvPr/>
        </p:nvSpPr>
        <p:spPr>
          <a:xfrm>
            <a:off x="3929150" y="3959137"/>
            <a:ext cx="17255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  <p:sp>
        <p:nvSpPr>
          <p:cNvPr id="133" name="Oval 132">
            <a:extLst>
              <a:ext uri="{FF2B5EF4-FFF2-40B4-BE49-F238E27FC236}">
                <a16:creationId xmlns:a16="http://schemas.microsoft.com/office/drawing/2014/main" id="{B22F8167-B077-F476-A296-57304C92D75F}"/>
              </a:ext>
            </a:extLst>
          </p:cNvPr>
          <p:cNvSpPr/>
          <p:nvPr/>
        </p:nvSpPr>
        <p:spPr>
          <a:xfrm>
            <a:off x="10139079" y="3618374"/>
            <a:ext cx="1471675" cy="55561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Brown Algae 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</a:t>
            </a:r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0F287ADD-2134-E48A-F665-903536D662C8}"/>
              </a:ext>
            </a:extLst>
          </p:cNvPr>
          <p:cNvSpPr/>
          <p:nvPr/>
        </p:nvSpPr>
        <p:spPr>
          <a:xfrm>
            <a:off x="7368810" y="3608131"/>
            <a:ext cx="1643090" cy="565854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Stramenopiles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cxnSp>
        <p:nvCxnSpPr>
          <p:cNvPr id="144" name="Curved Connector 143">
            <a:extLst>
              <a:ext uri="{FF2B5EF4-FFF2-40B4-BE49-F238E27FC236}">
                <a16:creationId xmlns:a16="http://schemas.microsoft.com/office/drawing/2014/main" id="{F7592A17-C211-3F82-6696-4475610C70B4}"/>
              </a:ext>
            </a:extLst>
          </p:cNvPr>
          <p:cNvCxnSpPr>
            <a:cxnSpLocks/>
          </p:cNvCxnSpPr>
          <p:nvPr/>
        </p:nvCxnSpPr>
        <p:spPr>
          <a:xfrm rot="16200000" flipH="1">
            <a:off x="6091532" y="3987937"/>
            <a:ext cx="1900988" cy="1149812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5" name="Oval 144">
            <a:extLst>
              <a:ext uri="{FF2B5EF4-FFF2-40B4-BE49-F238E27FC236}">
                <a16:creationId xmlns:a16="http://schemas.microsoft.com/office/drawing/2014/main" id="{5970CD92-455E-BEE1-4CBD-71F61AF34A11}"/>
              </a:ext>
            </a:extLst>
          </p:cNvPr>
          <p:cNvSpPr/>
          <p:nvPr/>
        </p:nvSpPr>
        <p:spPr>
          <a:xfrm>
            <a:off x="8773555" y="5235531"/>
            <a:ext cx="1303979" cy="55561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Alveolata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50" name="Straight Arrow Connector 149">
            <a:extLst>
              <a:ext uri="{FF2B5EF4-FFF2-40B4-BE49-F238E27FC236}">
                <a16:creationId xmlns:a16="http://schemas.microsoft.com/office/drawing/2014/main" id="{A5797098-F2D9-889A-FE80-2A582060C8DB}"/>
              </a:ext>
            </a:extLst>
          </p:cNvPr>
          <p:cNvCxnSpPr>
            <a:cxnSpLocks/>
            <a:endCxn id="145" idx="2"/>
          </p:cNvCxnSpPr>
          <p:nvPr/>
        </p:nvCxnSpPr>
        <p:spPr>
          <a:xfrm>
            <a:off x="7552880" y="5513337"/>
            <a:ext cx="122067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1" name="Curved Up Arrow 150">
            <a:extLst>
              <a:ext uri="{FF2B5EF4-FFF2-40B4-BE49-F238E27FC236}">
                <a16:creationId xmlns:a16="http://schemas.microsoft.com/office/drawing/2014/main" id="{00E31C95-E71C-A022-D742-6F7E3DF07850}"/>
              </a:ext>
            </a:extLst>
          </p:cNvPr>
          <p:cNvSpPr/>
          <p:nvPr/>
        </p:nvSpPr>
        <p:spPr>
          <a:xfrm>
            <a:off x="7630108" y="4954108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4" name="Oval 153">
            <a:extLst>
              <a:ext uri="{FF2B5EF4-FFF2-40B4-BE49-F238E27FC236}">
                <a16:creationId xmlns:a16="http://schemas.microsoft.com/office/drawing/2014/main" id="{F3C5AC36-F609-585F-C396-BC67AE82548D}"/>
              </a:ext>
            </a:extLst>
          </p:cNvPr>
          <p:cNvSpPr/>
          <p:nvPr/>
        </p:nvSpPr>
        <p:spPr>
          <a:xfrm>
            <a:off x="8275732" y="4492941"/>
            <a:ext cx="1149812" cy="38115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 + TORC1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9B0BCA40-9570-9A2E-973A-5B74F31CDF90}"/>
              </a:ext>
            </a:extLst>
          </p:cNvPr>
          <p:cNvSpPr txBox="1"/>
          <p:nvPr/>
        </p:nvSpPr>
        <p:spPr>
          <a:xfrm>
            <a:off x="5358008" y="4702172"/>
            <a:ext cx="10871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i="1" dirty="0" err="1"/>
              <a:t>Eulena</a:t>
            </a:r>
            <a:r>
              <a:rPr lang="en-US" sz="1000" i="1" dirty="0"/>
              <a:t> </a:t>
            </a:r>
            <a:r>
              <a:rPr lang="en-US" sz="1000" i="1" dirty="0" err="1"/>
              <a:t>Gracilis</a:t>
            </a:r>
            <a:endParaRPr lang="en-US" sz="1000" i="1" dirty="0"/>
          </a:p>
          <a:p>
            <a:r>
              <a:rPr lang="en-US" sz="1000" i="1" dirty="0"/>
              <a:t>TORC1 + TORC2</a:t>
            </a: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3AD9FEDA-39D8-E4CB-0874-D87D4CCF8DB5}"/>
              </a:ext>
            </a:extLst>
          </p:cNvPr>
          <p:cNvSpPr txBox="1"/>
          <p:nvPr/>
        </p:nvSpPr>
        <p:spPr>
          <a:xfrm>
            <a:off x="6814440" y="4544236"/>
            <a:ext cx="157640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Tertiary Endosymbiosis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DFF9B7A-85BD-ECED-AF8F-C5979124449B}"/>
              </a:ext>
            </a:extLst>
          </p:cNvPr>
          <p:cNvSpPr/>
          <p:nvPr/>
        </p:nvSpPr>
        <p:spPr>
          <a:xfrm>
            <a:off x="6481911" y="1970777"/>
            <a:ext cx="1360020" cy="478763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Rhizaria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sp>
        <p:nvSpPr>
          <p:cNvPr id="46" name="Curved Up Arrow 45">
            <a:extLst>
              <a:ext uri="{FF2B5EF4-FFF2-40B4-BE49-F238E27FC236}">
                <a16:creationId xmlns:a16="http://schemas.microsoft.com/office/drawing/2014/main" id="{023FBD34-852D-DFC0-891F-74EA0708ADB8}"/>
              </a:ext>
            </a:extLst>
          </p:cNvPr>
          <p:cNvSpPr/>
          <p:nvPr/>
        </p:nvSpPr>
        <p:spPr>
          <a:xfrm>
            <a:off x="9059316" y="2109655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FF00"/>
          </a:solidFill>
          <a:ln>
            <a:solidFill>
              <a:srgbClr val="C2C11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C03277A-9E37-E770-3FEB-CCDA58094429}"/>
              </a:ext>
            </a:extLst>
          </p:cNvPr>
          <p:cNvSpPr txBox="1"/>
          <p:nvPr/>
        </p:nvSpPr>
        <p:spPr>
          <a:xfrm>
            <a:off x="8408557" y="1845002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Primary  Endosymbiosis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2991CB09-EACE-7316-B30D-6314EBD45E5A}"/>
              </a:ext>
            </a:extLst>
          </p:cNvPr>
          <p:cNvCxnSpPr>
            <a:cxnSpLocks/>
          </p:cNvCxnSpPr>
          <p:nvPr/>
        </p:nvCxnSpPr>
        <p:spPr>
          <a:xfrm>
            <a:off x="8950232" y="2665700"/>
            <a:ext cx="1137755" cy="1288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5" name="TextBox 94">
            <a:extLst>
              <a:ext uri="{FF2B5EF4-FFF2-40B4-BE49-F238E27FC236}">
                <a16:creationId xmlns:a16="http://schemas.microsoft.com/office/drawing/2014/main" id="{7B794FAC-F273-B568-C21F-7A7B70C07556}"/>
              </a:ext>
            </a:extLst>
          </p:cNvPr>
          <p:cNvSpPr txBox="1"/>
          <p:nvPr/>
        </p:nvSpPr>
        <p:spPr>
          <a:xfrm>
            <a:off x="10137300" y="2426583"/>
            <a:ext cx="13600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 err="1"/>
              <a:t>Paulinella</a:t>
            </a:r>
            <a:r>
              <a:rPr lang="en-US" sz="1000" i="1" dirty="0"/>
              <a:t> </a:t>
            </a:r>
            <a:r>
              <a:rPr lang="en-US" sz="1000" i="1" dirty="0" err="1"/>
              <a:t>Micropora</a:t>
            </a:r>
            <a:endParaRPr lang="en-US" sz="1000" i="1" dirty="0"/>
          </a:p>
          <a:p>
            <a:r>
              <a:rPr lang="en-US" sz="1000" i="1" dirty="0"/>
              <a:t>TORC1 + TORC2</a:t>
            </a:r>
          </a:p>
        </p:txBody>
      </p:sp>
      <p:cxnSp>
        <p:nvCxnSpPr>
          <p:cNvPr id="138" name="Curved Connector 137">
            <a:extLst>
              <a:ext uri="{FF2B5EF4-FFF2-40B4-BE49-F238E27FC236}">
                <a16:creationId xmlns:a16="http://schemas.microsoft.com/office/drawing/2014/main" id="{1FC7040E-79CD-7A61-BAD0-F29B2E9676F7}"/>
              </a:ext>
            </a:extLst>
          </p:cNvPr>
          <p:cNvCxnSpPr>
            <a:cxnSpLocks/>
            <a:stCxn id="26" idx="6"/>
          </p:cNvCxnSpPr>
          <p:nvPr/>
        </p:nvCxnSpPr>
        <p:spPr>
          <a:xfrm flipV="1">
            <a:off x="7841931" y="1578483"/>
            <a:ext cx="1065371" cy="631676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Curved Connector 139">
            <a:extLst>
              <a:ext uri="{FF2B5EF4-FFF2-40B4-BE49-F238E27FC236}">
                <a16:creationId xmlns:a16="http://schemas.microsoft.com/office/drawing/2014/main" id="{F741AEFF-DD54-5812-425A-4C6D3C54B2AE}"/>
              </a:ext>
            </a:extLst>
          </p:cNvPr>
          <p:cNvCxnSpPr>
            <a:cxnSpLocks/>
            <a:stCxn id="26" idx="6"/>
          </p:cNvCxnSpPr>
          <p:nvPr/>
        </p:nvCxnSpPr>
        <p:spPr>
          <a:xfrm>
            <a:off x="7841931" y="2210159"/>
            <a:ext cx="1133252" cy="455441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Arrow Connector 159">
            <a:extLst>
              <a:ext uri="{FF2B5EF4-FFF2-40B4-BE49-F238E27FC236}">
                <a16:creationId xmlns:a16="http://schemas.microsoft.com/office/drawing/2014/main" id="{F1EEBECF-7658-E0E2-849D-E1F3D4BEF2FA}"/>
              </a:ext>
            </a:extLst>
          </p:cNvPr>
          <p:cNvCxnSpPr>
            <a:cxnSpLocks/>
            <a:endCxn id="170" idx="2"/>
          </p:cNvCxnSpPr>
          <p:nvPr/>
        </p:nvCxnSpPr>
        <p:spPr>
          <a:xfrm>
            <a:off x="8866159" y="1582527"/>
            <a:ext cx="1239019" cy="79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0" name="Oval 169">
            <a:extLst>
              <a:ext uri="{FF2B5EF4-FFF2-40B4-BE49-F238E27FC236}">
                <a16:creationId xmlns:a16="http://schemas.microsoft.com/office/drawing/2014/main" id="{2402E1B1-992A-4F4C-D104-2033480C4B12}"/>
              </a:ext>
            </a:extLst>
          </p:cNvPr>
          <p:cNvSpPr/>
          <p:nvPr/>
        </p:nvSpPr>
        <p:spPr>
          <a:xfrm>
            <a:off x="10105178" y="1294948"/>
            <a:ext cx="1879685" cy="5909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Chlorarachniales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sp>
        <p:nvSpPr>
          <p:cNvPr id="176" name="Curved Up Arrow 175">
            <a:extLst>
              <a:ext uri="{FF2B5EF4-FFF2-40B4-BE49-F238E27FC236}">
                <a16:creationId xmlns:a16="http://schemas.microsoft.com/office/drawing/2014/main" id="{1084F734-DF29-0134-EB1C-91634ADBA9FB}"/>
              </a:ext>
            </a:extLst>
          </p:cNvPr>
          <p:cNvSpPr/>
          <p:nvPr/>
        </p:nvSpPr>
        <p:spPr>
          <a:xfrm>
            <a:off x="9053156" y="1018968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933B"/>
          </a:solidFill>
          <a:ln>
            <a:solidFill>
              <a:srgbClr val="FF93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B01C7BEA-C419-734B-EF8E-74256AA3833F}"/>
              </a:ext>
            </a:extLst>
          </p:cNvPr>
          <p:cNvSpPr txBox="1"/>
          <p:nvPr/>
        </p:nvSpPr>
        <p:spPr>
          <a:xfrm>
            <a:off x="8431248" y="711663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</p:spTree>
    <p:extLst>
      <p:ext uri="{BB962C8B-B14F-4D97-AF65-F5344CB8AC3E}">
        <p14:creationId xmlns:p14="http://schemas.microsoft.com/office/powerpoint/2010/main" val="6453069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16911</TotalTime>
  <Words>310</Words>
  <Application>Microsoft Macintosh PowerPoint</Application>
  <PresentationFormat>Widescreen</PresentationFormat>
  <Paragraphs>143</Paragraphs>
  <Slides>16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Aptos</vt:lpstr>
      <vt:lpstr>Aptos Display</vt:lpstr>
      <vt:lpstr>Arial</vt:lpstr>
      <vt:lpstr>Times New Roman</vt:lpstr>
      <vt:lpstr>Office Theme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Workflow/Pipeline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Kyle Johnson</dc:creator>
  <cp:lastModifiedBy>Dellaraam Pourkeramati</cp:lastModifiedBy>
  <cp:revision>70</cp:revision>
  <dcterms:created xsi:type="dcterms:W3CDTF">2025-03-18T16:01:18Z</dcterms:created>
  <dcterms:modified xsi:type="dcterms:W3CDTF">2025-05-15T19:36:14Z</dcterms:modified>
</cp:coreProperties>
</file>

<file path=docProps/thumbnail.jpeg>
</file>